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288" r:id="rId4"/>
    <p:sldId id="289" r:id="rId5"/>
    <p:sldId id="290" r:id="rId6"/>
    <p:sldId id="291" r:id="rId7"/>
    <p:sldId id="294" r:id="rId8"/>
    <p:sldId id="293" r:id="rId9"/>
    <p:sldId id="299" r:id="rId10"/>
    <p:sldId id="292" r:id="rId11"/>
    <p:sldId id="275" r:id="rId12"/>
    <p:sldId id="272" r:id="rId13"/>
    <p:sldId id="276" r:id="rId14"/>
    <p:sldId id="301" r:id="rId15"/>
    <p:sldId id="295" r:id="rId16"/>
    <p:sldId id="305" r:id="rId17"/>
    <p:sldId id="302" r:id="rId18"/>
    <p:sldId id="296" r:id="rId19"/>
    <p:sldId id="297" r:id="rId20"/>
    <p:sldId id="298" r:id="rId21"/>
    <p:sldId id="304" r:id="rId22"/>
    <p:sldId id="303" r:id="rId23"/>
    <p:sldId id="273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6" autoAdjust="0"/>
  </p:normalViewPr>
  <p:slideViewPr>
    <p:cSldViewPr>
      <p:cViewPr varScale="1">
        <p:scale>
          <a:sx n="86" d="100"/>
          <a:sy n="86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067" y="-67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2C98EF-A7FE-4ADC-914D-4E59CCCAFA5B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6C2314-2EA1-4593-A729-9D126933C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342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805A504-3E4C-4DFE-AB9D-AB94B4B4420B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B09614D-0959-4779-8170-F32F0F622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9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9614D-0959-4779-8170-F32F0F6229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9614D-0959-4779-8170-F32F0F6229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57275" y="2674620"/>
            <a:ext cx="7010400" cy="1219201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3000" y="4752975"/>
            <a:ext cx="6858000" cy="885825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364C41D-B23B-4E93-89F9-51608A4AA4A0}" type="datetime1">
              <a:rPr lang="en-US" smtClean="0"/>
              <a:t>7/16/2014</a:t>
            </a:fld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529840"/>
            <a:ext cx="7315200" cy="1508760"/>
          </a:xfrm>
          <a:prstGeom prst="rect">
            <a:avLst/>
          </a:prstGeom>
          <a:noFill/>
          <a:ln w="190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914400" y="2529840"/>
            <a:ext cx="228600" cy="15087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001000" y="2529840"/>
            <a:ext cx="228600" cy="15087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3613-D3B6-45FE-8361-0AAAEE400E87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6B050-FB5B-4C92-BB12-7C24A417FA7E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C3F0B-313C-4700-86DA-A6C34A7A7C9F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B6324A-0B99-41B2-AB17-EF4F7104C216}" type="datetime1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F42A-D188-47F5-BA1D-18ABA6EF952B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8A7-07CE-4D3D-9A13-130DA0B5C726}" type="datetime1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F64D8-FC7E-4148-B5F1-5A6EF05F2D1D}" type="datetime1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086B-91FD-4F60-9B23-F5AD7AF8CED5}" type="datetime1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48FA-9A50-4172-AF48-88D18E885CE5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BEFC2-DC64-4807-92FD-6FEFD71F484D}" type="datetime1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CC63D6-AC35-4AF3-8882-ADE1628A8D24}" type="datetime1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Physical Quantum Resource Estimator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atrak.usc.edu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robi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nist.gov/quantum/zo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743200"/>
            <a:ext cx="7086600" cy="990600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2800" dirty="0"/>
              <a:t>Qubit Placement to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Minimize </a:t>
            </a:r>
            <a:r>
              <a:rPr lang="en-US" sz="2800" dirty="0"/>
              <a:t>Communication Overhead </a:t>
            </a:r>
            <a:r>
              <a:rPr lang="en-US" sz="2800" dirty="0" smtClean="0"/>
              <a:t>in </a:t>
            </a:r>
            <a:br>
              <a:rPr lang="en-US" sz="2800" dirty="0" smtClean="0"/>
            </a:br>
            <a:r>
              <a:rPr lang="en-US" sz="2800" dirty="0" smtClean="0"/>
              <a:t>2D </a:t>
            </a:r>
            <a:r>
              <a:rPr lang="en-US" sz="2800" dirty="0"/>
              <a:t>Quantum Architectures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6858000" cy="1066800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2200" dirty="0"/>
              <a:t>Alireza </a:t>
            </a:r>
            <a:r>
              <a:rPr lang="en-US" sz="2200" dirty="0" err="1"/>
              <a:t>Shafaei</a:t>
            </a:r>
            <a:r>
              <a:rPr lang="en-US" sz="2200" dirty="0"/>
              <a:t>, Mehdi </a:t>
            </a:r>
            <a:r>
              <a:rPr lang="en-US" sz="2200" dirty="0" err="1"/>
              <a:t>Saeedi</a:t>
            </a:r>
            <a:r>
              <a:rPr lang="en-US" sz="2200" dirty="0"/>
              <a:t>, </a:t>
            </a:r>
            <a:r>
              <a:rPr lang="en-US" sz="2200" b="1" dirty="0" err="1" smtClean="0"/>
              <a:t>Massoud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Pedram</a:t>
            </a:r>
            <a:endParaRPr lang="en-US" sz="2200" b="1" dirty="0" smtClean="0"/>
          </a:p>
          <a:p>
            <a:pPr algn="ctr"/>
            <a:r>
              <a:rPr lang="en-US" dirty="0"/>
              <a:t>Department of Electrical </a:t>
            </a:r>
            <a:r>
              <a:rPr lang="en-US" dirty="0" smtClean="0"/>
              <a:t>Engineering</a:t>
            </a:r>
          </a:p>
          <a:p>
            <a:pPr algn="ctr"/>
            <a:r>
              <a:rPr lang="en-US" dirty="0" smtClean="0"/>
              <a:t>University </a:t>
            </a:r>
            <a:r>
              <a:rPr lang="en-US" dirty="0"/>
              <a:t>of Southern </a:t>
            </a:r>
            <a:r>
              <a:rPr lang="en-US" dirty="0" smtClean="0"/>
              <a:t>California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9264" y="6367046"/>
            <a:ext cx="7336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Supported </a:t>
            </a:r>
            <a:r>
              <a:rPr lang="en-US" sz="1600" dirty="0">
                <a:solidFill>
                  <a:srgbClr val="002060"/>
                </a:solidFill>
              </a:rPr>
              <a:t>by </a:t>
            </a:r>
            <a:r>
              <a:rPr lang="en-US" sz="1600" dirty="0" smtClean="0">
                <a:solidFill>
                  <a:srgbClr val="002060"/>
                </a:solidFill>
              </a:rPr>
              <a:t>the IARPA </a:t>
            </a:r>
            <a:r>
              <a:rPr lang="en-US" sz="1600" dirty="0">
                <a:solidFill>
                  <a:srgbClr val="002060"/>
                </a:solidFill>
              </a:rPr>
              <a:t>Quantum Computer </a:t>
            </a:r>
            <a:r>
              <a:rPr lang="en-US" sz="1600" dirty="0" smtClean="0">
                <a:solidFill>
                  <a:srgbClr val="002060"/>
                </a:solidFill>
              </a:rPr>
              <a:t>Science Program 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381000"/>
            <a:ext cx="4800600" cy="1400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137" y="5605046"/>
            <a:ext cx="1657005" cy="3657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19278" y="5986046"/>
            <a:ext cx="2776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hlinkClick r:id="rId5"/>
              </a:rPr>
              <a:t>http://atrak.usc.edu/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6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Qubit Placement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/>
              <a:t>Assign each qubit to a location on the 2D grid such that frequently interacting qubits are placed close </a:t>
            </a:r>
            <a:r>
              <a:rPr lang="en-US" sz="2400" dirty="0" smtClean="0"/>
              <a:t>to one another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2133600"/>
                <a:ext cx="5888792" cy="20899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: assignment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to location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𝑤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𝑗𝑣</m:t>
                        </m:r>
                      </m:sub>
                    </m:sSub>
                  </m:oMath>
                </a14:m>
                <a:r>
                  <a:rPr lang="en-US" sz="2000" dirty="0"/>
                  <a:t>: assignment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 to location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𝑣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2000" dirty="0"/>
                  <a:t>: number of 2-qubit gates </a:t>
                </a:r>
                <a:r>
                  <a:rPr lang="en-US" sz="2000" dirty="0" smtClean="0"/>
                  <a:t>working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𝑑𝑖𝑠𝑡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𝑤𝑣</m:t>
                        </m:r>
                      </m:sub>
                    </m:sSub>
                  </m:oMath>
                </a14:m>
                <a:r>
                  <a:rPr lang="en-US" sz="2000" dirty="0"/>
                  <a:t>: Manhattan distance between locations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𝑤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𝑣</m:t>
                    </m:r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𝑤𝑗𝑣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dirty="0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000" i="1" dirty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dirty="0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/>
                        </a:rPr>
                        <m:t>×</m:t>
                      </m:r>
                      <m:sSub>
                        <m:sSub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𝑑𝑖𝑠𝑡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𝑤𝑣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133600"/>
                <a:ext cx="5888792" cy="2089996"/>
              </a:xfrm>
              <a:prstGeom prst="rect">
                <a:avLst/>
              </a:prstGeom>
              <a:blipFill rotWithShape="1">
                <a:blip r:embed="rId2"/>
                <a:stretch>
                  <a:fillRect t="-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6782247" y="2131338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847" y="2132762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001447" y="2132762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611047" y="2132762"/>
            <a:ext cx="304800" cy="304800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7" idx="6"/>
            <a:endCxn id="8" idx="2"/>
          </p:cNvCxnSpPr>
          <p:nvPr/>
        </p:nvCxnSpPr>
        <p:spPr>
          <a:xfrm>
            <a:off x="7087047" y="2283738"/>
            <a:ext cx="304800" cy="14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6"/>
            <a:endCxn id="9" idx="2"/>
          </p:cNvCxnSpPr>
          <p:nvPr/>
        </p:nvCxnSpPr>
        <p:spPr>
          <a:xfrm>
            <a:off x="7696647" y="2285162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6"/>
            <a:endCxn id="10" idx="2"/>
          </p:cNvCxnSpPr>
          <p:nvPr/>
        </p:nvCxnSpPr>
        <p:spPr>
          <a:xfrm>
            <a:off x="8306247" y="2285162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782247" y="2666162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391847" y="2667586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001447" y="2667586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11047" y="2667586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4" idx="6"/>
            <a:endCxn id="15" idx="2"/>
          </p:cNvCxnSpPr>
          <p:nvPr/>
        </p:nvCxnSpPr>
        <p:spPr>
          <a:xfrm>
            <a:off x="7087047" y="2818562"/>
            <a:ext cx="304800" cy="14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6"/>
            <a:endCxn id="16" idx="2"/>
          </p:cNvCxnSpPr>
          <p:nvPr/>
        </p:nvCxnSpPr>
        <p:spPr>
          <a:xfrm>
            <a:off x="7696647" y="2819986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6"/>
            <a:endCxn id="17" idx="2"/>
          </p:cNvCxnSpPr>
          <p:nvPr/>
        </p:nvCxnSpPr>
        <p:spPr>
          <a:xfrm>
            <a:off x="8306247" y="2819986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4" idx="0"/>
          </p:cNvCxnSpPr>
          <p:nvPr/>
        </p:nvCxnSpPr>
        <p:spPr>
          <a:xfrm>
            <a:off x="6934647" y="2436138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4"/>
            <a:endCxn id="15" idx="0"/>
          </p:cNvCxnSpPr>
          <p:nvPr/>
        </p:nvCxnSpPr>
        <p:spPr>
          <a:xfrm>
            <a:off x="7544247" y="2437562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4"/>
            <a:endCxn id="16" idx="0"/>
          </p:cNvCxnSpPr>
          <p:nvPr/>
        </p:nvCxnSpPr>
        <p:spPr>
          <a:xfrm>
            <a:off x="8153847" y="2437562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7" idx="0"/>
          </p:cNvCxnSpPr>
          <p:nvPr/>
        </p:nvCxnSpPr>
        <p:spPr>
          <a:xfrm>
            <a:off x="8763447" y="2437562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782247" y="3196714"/>
            <a:ext cx="304800" cy="304800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391847" y="3198138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001447" y="3198138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11047" y="3198138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5" idx="6"/>
            <a:endCxn id="26" idx="2"/>
          </p:cNvCxnSpPr>
          <p:nvPr/>
        </p:nvCxnSpPr>
        <p:spPr>
          <a:xfrm>
            <a:off x="7087047" y="3349114"/>
            <a:ext cx="304800" cy="14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6" idx="6"/>
            <a:endCxn id="27" idx="2"/>
          </p:cNvCxnSpPr>
          <p:nvPr/>
        </p:nvCxnSpPr>
        <p:spPr>
          <a:xfrm>
            <a:off x="7696647" y="3350538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7" idx="6"/>
            <a:endCxn id="28" idx="2"/>
          </p:cNvCxnSpPr>
          <p:nvPr/>
        </p:nvCxnSpPr>
        <p:spPr>
          <a:xfrm>
            <a:off x="8306247" y="3350538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782247" y="3731538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91847" y="3732962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01447" y="3732962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611047" y="3732962"/>
            <a:ext cx="304800" cy="304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2" idx="6"/>
            <a:endCxn id="33" idx="2"/>
          </p:cNvCxnSpPr>
          <p:nvPr/>
        </p:nvCxnSpPr>
        <p:spPr>
          <a:xfrm>
            <a:off x="7087047" y="3883938"/>
            <a:ext cx="304800" cy="14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3" idx="6"/>
            <a:endCxn id="34" idx="2"/>
          </p:cNvCxnSpPr>
          <p:nvPr/>
        </p:nvCxnSpPr>
        <p:spPr>
          <a:xfrm>
            <a:off x="7696647" y="3885362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4" idx="6"/>
            <a:endCxn id="35" idx="2"/>
          </p:cNvCxnSpPr>
          <p:nvPr/>
        </p:nvCxnSpPr>
        <p:spPr>
          <a:xfrm>
            <a:off x="8306247" y="3885362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5" idx="4"/>
            <a:endCxn id="32" idx="0"/>
          </p:cNvCxnSpPr>
          <p:nvPr/>
        </p:nvCxnSpPr>
        <p:spPr>
          <a:xfrm>
            <a:off x="6934647" y="3501514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6" idx="4"/>
            <a:endCxn id="33" idx="0"/>
          </p:cNvCxnSpPr>
          <p:nvPr/>
        </p:nvCxnSpPr>
        <p:spPr>
          <a:xfrm>
            <a:off x="7544247" y="3502938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7" idx="4"/>
            <a:endCxn id="34" idx="0"/>
          </p:cNvCxnSpPr>
          <p:nvPr/>
        </p:nvCxnSpPr>
        <p:spPr>
          <a:xfrm>
            <a:off x="8153847" y="3502938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8" idx="4"/>
            <a:endCxn id="35" idx="0"/>
          </p:cNvCxnSpPr>
          <p:nvPr/>
        </p:nvCxnSpPr>
        <p:spPr>
          <a:xfrm>
            <a:off x="8763447" y="3502938"/>
            <a:ext cx="0" cy="2300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14" idx="4"/>
            <a:endCxn id="25" idx="0"/>
          </p:cNvCxnSpPr>
          <p:nvPr/>
        </p:nvCxnSpPr>
        <p:spPr>
          <a:xfrm>
            <a:off x="6934647" y="2970962"/>
            <a:ext cx="0" cy="22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5" idx="4"/>
            <a:endCxn id="26" idx="0"/>
          </p:cNvCxnSpPr>
          <p:nvPr/>
        </p:nvCxnSpPr>
        <p:spPr>
          <a:xfrm>
            <a:off x="7544247" y="2972386"/>
            <a:ext cx="0" cy="22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6" idx="4"/>
            <a:endCxn id="27" idx="0"/>
          </p:cNvCxnSpPr>
          <p:nvPr/>
        </p:nvCxnSpPr>
        <p:spPr>
          <a:xfrm>
            <a:off x="8153847" y="2972386"/>
            <a:ext cx="0" cy="22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7" idx="4"/>
            <a:endCxn id="28" idx="0"/>
          </p:cNvCxnSpPr>
          <p:nvPr/>
        </p:nvCxnSpPr>
        <p:spPr>
          <a:xfrm>
            <a:off x="8763447" y="2972386"/>
            <a:ext cx="0" cy="2257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6719279" y="3121938"/>
                <a:ext cx="4439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279" y="3121938"/>
                <a:ext cx="443968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935066" y="3373760"/>
                <a:ext cx="4254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066" y="3373760"/>
                <a:ext cx="42543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8763447" y="2295406"/>
                <a:ext cx="3805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/>
                        </a:rPr>
                        <m:t>𝑣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447" y="2295406"/>
                <a:ext cx="38055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8534847" y="2057400"/>
                <a:ext cx="463204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847" y="2057400"/>
                <a:ext cx="463204" cy="391646"/>
              </a:xfrm>
              <a:prstGeom prst="rect">
                <a:avLst/>
              </a:prstGeom>
              <a:blipFill rotWithShape="1">
                <a:blip r:embed="rId6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/>
          <p:nvPr/>
        </p:nvCxnSpPr>
        <p:spPr>
          <a:xfrm>
            <a:off x="7103125" y="3198138"/>
            <a:ext cx="1507922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8603903" y="2436138"/>
            <a:ext cx="0" cy="762000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7796278" y="2806492"/>
                <a:ext cx="8972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𝑑𝑖𝑠𝑡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𝑤𝑣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278" y="2806492"/>
                <a:ext cx="89723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7010400" y="5028099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981200" y="4114800"/>
            <a:ext cx="4933950" cy="22882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05025" y="4274928"/>
                <a:ext cx="4686300" cy="2068067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tIns="91440" bIns="91440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000" dirty="0" smtClean="0">
                    <a:ln>
                      <a:noFill/>
                    </a:ln>
                  </a:rPr>
                  <a:t>Min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00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0" i="1" smtClean="0">
                                <a:ln>
                                  <a:noFill/>
                                </a:ln>
                                <a:latin typeface="Cambria Math"/>
                              </a:rPr>
                              <m:t>𝑤</m:t>
                            </m:r>
                            <m:r>
                              <a:rPr lang="en-US" sz="2000" b="0" i="1" smtClean="0">
                                <a:ln>
                                  <a:noFill/>
                                </a:ln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n>
                                  <a:noFill/>
                                </a:ln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nary>
                              <m:naryPr>
                                <m:chr m:val="∑"/>
                                <m:ctrlPr>
                                  <a:rPr lang="en-US" sz="2000" i="1" smtClean="0">
                                    <a:ln>
                                      <a:noFill/>
                                    </a:ln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b="0" i="1" smtClean="0">
                                    <a:ln>
                                      <a:noFill/>
                                    </a:ln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000" b="0" i="1" smtClean="0">
                                    <a:ln>
                                      <a:noFill/>
                                    </a:ln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n>
                                      <a:noFill/>
                                    </a:ln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nary>
                                  <m:naryPr>
                                    <m:chr m:val="∑"/>
                                    <m:ctrlPr>
                                      <a:rPr lang="en-US" sz="2000" i="1" smtClean="0">
                                        <a:ln>
                                          <a:noFill/>
                                        </a:ln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b="0" i="1" smtClean="0">
                                        <a:ln>
                                          <a:noFill/>
                                        </a:ln>
                                        <a:latin typeface="Cambria Math"/>
                                      </a:rPr>
                                      <m:t>𝑣</m:t>
                                    </m:r>
                                    <m:r>
                                      <a:rPr lang="en-US" sz="2000" b="0" i="1" smtClean="0">
                                        <a:ln>
                                          <a:noFill/>
                                        </a:ln>
                                        <a:latin typeface="Cambria Math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000" b="0" i="1" smtClean="0">
                                        <a:ln>
                                          <a:noFill/>
                                        </a:ln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2000" b="0" i="1" dirty="0" smtClean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𝑤𝑗𝑣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2000" b="0" i="1" dirty="0" smtClean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𝑤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 dirty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b="0" i="1" dirty="0" smtClean="0">
                                            <a:ln>
                                              <a:noFill/>
                                            </a:ln>
                                            <a:latin typeface="Cambria Math"/>
                                          </a:rPr>
                                          <m:t>𝑗𝑣</m:t>
                                        </m:r>
                                      </m:sub>
                                    </m:sSub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 dirty="0" smtClean="0">
                  <a:ln>
                    <a:noFill/>
                  </a:ln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>
                    <a:ln>
                      <a:noFill/>
                    </a:ln>
                  </a:rPr>
                  <a:t>subject to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𝑤</m:t>
                        </m:r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 smtClean="0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n>
                                  <a:noFill/>
                                </a:ln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n>
                                  <a:noFill/>
                                </a:ln>
                                <a:latin typeface="Cambria Math"/>
                              </a:rPr>
                              <m:t>𝑖𝑤</m:t>
                            </m:r>
                          </m:sub>
                        </m:sSub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=1,    </m:t>
                        </m:r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=1,…, </m:t>
                        </m:r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sz="2000" dirty="0" smtClean="0">
                    <a:ln>
                      <a:noFill/>
                    </a:ln>
                  </a:rPr>
                  <a:t>,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n>
                                  <a:noFill/>
                                </a:ln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n>
                                  <a:noFill/>
                                </a:ln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n>
                                  <a:noFill/>
                                </a:ln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n>
                                  <a:noFill/>
                                </a:ln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=1,    </m:t>
                        </m:r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𝑤</m:t>
                        </m:r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=1,…, </m:t>
                        </m:r>
                        <m:r>
                          <a:rPr lang="en-US" sz="2000" i="1">
                            <a:ln>
                              <a:noFill/>
                            </a:ln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sz="2000" dirty="0">
                    <a:ln>
                      <a:noFill/>
                    </a:ln>
                  </a:rPr>
                  <a:t>,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000" i="1" smtClean="0">
                        <a:ln>
                          <a:noFill/>
                        </a:ln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ln>
                              <a:noFill/>
                            </a:ln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n>
                              <a:noFill/>
                            </a:ln>
                            <a:latin typeface="Cambria Math"/>
                            <a:ea typeface="Cambria Math"/>
                          </a:rPr>
                          <m:t>0, 1</m:t>
                        </m:r>
                      </m:e>
                    </m:d>
                    <m:r>
                      <a:rPr lang="en-US" sz="2000" b="0" i="0" smtClean="0">
                        <a:ln>
                          <a:noFill/>
                        </a:ln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000" dirty="0" smtClean="0">
                    <a:ln>
                      <a:noFill/>
                    </a:ln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n>
                          <a:noFill/>
                        </a:ln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n>
                          <a:noFill/>
                        </a:ln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n>
                          <a:noFill/>
                        </a:ln>
                        <a:latin typeface="Cambria Math"/>
                      </a:rPr>
                      <m:t>𝑤</m:t>
                    </m:r>
                    <m:r>
                      <a:rPr lang="en-US" sz="2000" i="1">
                        <a:ln>
                          <a:noFill/>
                        </a:ln>
                        <a:latin typeface="Cambria Math"/>
                      </a:rPr>
                      <m:t>=1,…, </m:t>
                    </m:r>
                    <m:r>
                      <a:rPr lang="en-US" sz="2000" i="1">
                        <a:ln>
                          <a:noFill/>
                        </a:ln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ln>
                      <a:noFill/>
                    </a:ln>
                  </a:rPr>
                  <a:t>.</a:t>
                </a:r>
                <a:endParaRPr lang="en-US" sz="2000" dirty="0">
                  <a:ln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5025" y="4274928"/>
                <a:ext cx="4686300" cy="2068067"/>
              </a:xfrm>
              <a:prstGeom prst="rect">
                <a:avLst/>
              </a:prstGeom>
              <a:blipFill rotWithShape="1">
                <a:blip r:embed="rId8"/>
                <a:stretch>
                  <a:fillRect l="-1300" t="-21176" b="-14118"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8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66800" y="2326583"/>
            <a:ext cx="7010400" cy="30074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Kaufmann and </a:t>
            </a:r>
            <a:r>
              <a:rPr lang="en-US" dirty="0" err="1"/>
              <a:t>Broeckx’s</a:t>
            </a:r>
            <a:r>
              <a:rPr lang="en-US" dirty="0"/>
              <a:t> </a:t>
            </a:r>
            <a:r>
              <a:rPr lang="en-US" dirty="0" smtClean="0"/>
              <a:t>Linearization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493776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43000" y="1235465"/>
                <a:ext cx="6858000" cy="3936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𝑣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𝑖𝑤𝑗𝑣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,   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=1,…,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</m:nary>
                      </m:e>
                    </m:nary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𝑣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𝑖𝑤𝑗𝑣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𝑗𝑣</m:t>
                                </m:r>
                              </m:sub>
                            </m:sSub>
                          </m:e>
                        </m:nary>
                      </m:e>
                    </m:nary>
                    <m:r>
                      <a:rPr lang="en-US" sz="2000" b="0" i="1" smtClean="0">
                        <a:latin typeface="Cambria Math"/>
                      </a:rPr>
                      <m:t>,   </m:t>
                    </m:r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𝑤</m:t>
                    </m:r>
                    <m:r>
                      <a:rPr lang="en-US" sz="2000" b="0" i="1" smtClean="0">
                        <a:latin typeface="Cambria Math"/>
                      </a:rPr>
                      <m:t>=1,…,</m:t>
                    </m:r>
                    <m:r>
                      <a:rPr lang="en-US" sz="2000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sz="2000" dirty="0" smtClean="0"/>
              </a:p>
              <a:p>
                <a:pPr algn="ctr">
                  <a:spcAft>
                    <a:spcPts val="600"/>
                  </a:spcAft>
                </a:pPr>
                <a:endParaRPr lang="en-US" sz="2000" dirty="0" smtClean="0"/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 smtClean="0"/>
                  <a:t>Min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𝑖𝑤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000" dirty="0" smtClean="0"/>
                  <a:t>subject to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/>
                          </a:rPr>
                          <m:t>𝑤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𝑖𝑤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=1,   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=1,…,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sz="2000" dirty="0" smtClean="0"/>
                  <a:t>,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0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=1,   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𝑤</m:t>
                        </m:r>
                        <m:r>
                          <a:rPr lang="en-US" sz="2000" i="1">
                            <a:latin typeface="Cambria Math"/>
                          </a:rPr>
                          <m:t>=1,…, </m:t>
                        </m:r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sz="2000" dirty="0"/>
                  <a:t>,</a:t>
                </a:r>
                <a:endParaRPr lang="en-US" sz="2000" dirty="0" smtClean="0"/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𝛼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𝑣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𝑖𝑤𝑗𝑣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𝑗𝑣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𝑖𝑤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𝑖𝑤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,   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𝑤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=1,..,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</m:e>
                        </m:nary>
                      </m:e>
                    </m:nary>
                  </m:oMath>
                </a14:m>
                <a:endParaRPr lang="en-US" sz="2000" dirty="0"/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0, 1</m:t>
                        </m:r>
                      </m:e>
                    </m:d>
                    <m:r>
                      <a:rPr lang="en-US" sz="20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𝑤</m:t>
                    </m:r>
                    <m:r>
                      <a:rPr lang="en-US" sz="2000" i="1">
                        <a:latin typeface="Cambria Math"/>
                      </a:rPr>
                      <m:t>=1,…, </m:t>
                    </m:r>
                    <m:r>
                      <a:rPr lang="en-US" sz="2000" i="1">
                        <a:latin typeface="Cambria Math"/>
                      </a:rPr>
                      <m:t>𝑛</m:t>
                    </m:r>
                    <m:r>
                      <a:rPr lang="en-US" sz="2000" b="0" i="0" smtClean="0">
                        <a:latin typeface="Cambria Math"/>
                      </a:rPr>
                      <m:t>,</m:t>
                    </m:r>
                  </m:oMath>
                </a14:m>
                <a:endParaRPr lang="en-US" sz="2000" b="0" dirty="0" smtClean="0"/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00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0,   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=1,…,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235465"/>
                <a:ext cx="6858000" cy="3936078"/>
              </a:xfrm>
              <a:prstGeom prst="rect">
                <a:avLst/>
              </a:prstGeom>
              <a:blipFill rotWithShape="1">
                <a:blip r:embed="rId2"/>
                <a:stretch>
                  <a:fillRect l="-978" t="-12403" b="-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1278" y="5410200"/>
                <a:ext cx="77495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 binary variables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</m:oMath>
                </a14:m>
                <a:r>
                  <a:rPr lang="en-US" sz="2000" dirty="0" smtClean="0"/>
                  <a:t>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real </a:t>
                </a:r>
                <a:r>
                  <a:rPr lang="en-US" sz="2000" dirty="0"/>
                  <a:t>variables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𝑖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)</a:t>
                </a:r>
                <a:r>
                  <a:rPr lang="en-US" sz="2000" dirty="0" smtClean="0"/>
                  <a:t>,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+2</m:t>
                    </m:r>
                    <m:r>
                      <a:rPr lang="en-US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constraints</a:t>
                </a:r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78" y="5410200"/>
                <a:ext cx="7749557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692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52401" y="5893713"/>
            <a:ext cx="8915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R. E. </a:t>
            </a:r>
            <a:r>
              <a:rPr lang="en-US" sz="1100" dirty="0" err="1"/>
              <a:t>Burkard</a:t>
            </a:r>
            <a:r>
              <a:rPr lang="en-US" sz="1100" dirty="0"/>
              <a:t>, </a:t>
            </a:r>
            <a:r>
              <a:rPr lang="en-US" sz="1100" dirty="0" smtClean="0"/>
              <a:t>E. </a:t>
            </a:r>
            <a:r>
              <a:rPr lang="en-US" sz="1100" dirty="0" err="1" smtClean="0"/>
              <a:t>ela</a:t>
            </a:r>
            <a:r>
              <a:rPr lang="en-US" sz="1100" dirty="0" smtClean="0"/>
              <a:t>, P</a:t>
            </a:r>
            <a:r>
              <a:rPr lang="en-US" sz="1100" dirty="0"/>
              <a:t>. M. </a:t>
            </a:r>
            <a:r>
              <a:rPr lang="en-US" sz="1100" dirty="0" err="1"/>
              <a:t>Pardalos</a:t>
            </a:r>
            <a:r>
              <a:rPr lang="en-US" sz="1100" dirty="0"/>
              <a:t>, and L. S. </a:t>
            </a:r>
            <a:r>
              <a:rPr lang="en-US" sz="1100" dirty="0" err="1"/>
              <a:t>Pitsoulis</a:t>
            </a:r>
            <a:r>
              <a:rPr lang="en-US" sz="1100" dirty="0"/>
              <a:t>. The </a:t>
            </a:r>
            <a:r>
              <a:rPr lang="en-US" sz="1100" dirty="0" smtClean="0"/>
              <a:t>Quadratic Assignment </a:t>
            </a:r>
            <a:r>
              <a:rPr lang="en-US" sz="1100" dirty="0"/>
              <a:t>Problem. Handbook of Combinatorial Optimization, </a:t>
            </a:r>
            <a:r>
              <a:rPr lang="en-US" sz="1100" dirty="0" smtClean="0"/>
              <a:t>Kluwer Academic Publishers, </a:t>
            </a:r>
            <a:r>
              <a:rPr lang="en-US" sz="1100" dirty="0"/>
              <a:t>pp. </a:t>
            </a:r>
            <a:r>
              <a:rPr lang="en-US" sz="1100" dirty="0" smtClean="0"/>
              <a:t>241-338, 1998.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8149473" y="3657851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8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 Optimization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GUROBI </a:t>
            </a:r>
            <a:r>
              <a:rPr lang="en-US" dirty="0"/>
              <a:t>Optimizer 5.5 </a:t>
            </a:r>
            <a:r>
              <a:rPr lang="en-US" sz="2100" dirty="0" smtClean="0"/>
              <a:t>(</a:t>
            </a:r>
            <a:r>
              <a:rPr lang="en-US" sz="2100" dirty="0" smtClean="0">
                <a:solidFill>
                  <a:schemeClr val="tx1"/>
                </a:solidFill>
                <a:hlinkClick r:id="rId2"/>
              </a:rPr>
              <a:t>http://www.gurobi.com</a:t>
            </a:r>
            <a:r>
              <a:rPr lang="en-US" sz="2100" dirty="0"/>
              <a:t>)</a:t>
            </a:r>
            <a:endParaRPr lang="en-US" dirty="0" smtClean="0"/>
          </a:p>
          <a:p>
            <a:pPr lvl="1"/>
            <a:r>
              <a:rPr lang="en-US" sz="2600" dirty="0" smtClean="0"/>
              <a:t>Commercial solver </a:t>
            </a:r>
            <a:r>
              <a:rPr lang="en-US" sz="2600" dirty="0"/>
              <a:t>with parallel algorithms for large-scale </a:t>
            </a:r>
            <a:r>
              <a:rPr lang="en-US" sz="2600" dirty="0" smtClean="0"/>
              <a:t>linear, quadratic, and </a:t>
            </a:r>
            <a:r>
              <a:rPr lang="en-US" sz="2600" dirty="0"/>
              <a:t>mixed-integer </a:t>
            </a:r>
            <a:r>
              <a:rPr lang="en-US" sz="2600" dirty="0" smtClean="0"/>
              <a:t>programs (free </a:t>
            </a:r>
            <a:r>
              <a:rPr lang="en-US" sz="2600" dirty="0"/>
              <a:t>for academic </a:t>
            </a:r>
            <a:r>
              <a:rPr lang="en-US" sz="2600" dirty="0" smtClean="0"/>
              <a:t>use)</a:t>
            </a:r>
          </a:p>
          <a:p>
            <a:pPr lvl="1"/>
            <a:r>
              <a:rPr lang="en-US" sz="2600" dirty="0" smtClean="0"/>
              <a:t>Uses </a:t>
            </a:r>
            <a:r>
              <a:rPr lang="en-US" sz="2600" dirty="0"/>
              <a:t>linear-programming relaxation </a:t>
            </a:r>
            <a:r>
              <a:rPr lang="en-US" sz="2600" dirty="0" smtClean="0"/>
              <a:t>techniques along </a:t>
            </a:r>
            <a:r>
              <a:rPr lang="en-US" sz="2600" dirty="0"/>
              <a:t>with other heuristics in order to quickly solve </a:t>
            </a:r>
            <a:r>
              <a:rPr lang="en-US" sz="2600" dirty="0" smtClean="0"/>
              <a:t>large-scale MIP problems</a:t>
            </a:r>
          </a:p>
          <a:p>
            <a:endParaRPr lang="en-US" dirty="0"/>
          </a:p>
          <a:p>
            <a:pPr algn="just"/>
            <a:r>
              <a:rPr lang="en-US" dirty="0" smtClean="0"/>
              <a:t>Qubit placement (the MIP formulation) </a:t>
            </a:r>
            <a:r>
              <a:rPr lang="en-US" dirty="0"/>
              <a:t>does not guarantee that </a:t>
            </a:r>
            <a:r>
              <a:rPr lang="en-US" dirty="0" smtClean="0"/>
              <a:t>all two-qubit </a:t>
            </a:r>
            <a:r>
              <a:rPr lang="en-US" dirty="0"/>
              <a:t>gates become </a:t>
            </a:r>
            <a:r>
              <a:rPr lang="en-US" dirty="0" smtClean="0"/>
              <a:t>localized; Instead, </a:t>
            </a:r>
            <a:r>
              <a:rPr lang="en-US" dirty="0"/>
              <a:t>it </a:t>
            </a:r>
            <a:r>
              <a:rPr lang="en-US" dirty="0" smtClean="0"/>
              <a:t>ensures the placement of </a:t>
            </a:r>
            <a:r>
              <a:rPr lang="en-US" dirty="0" err="1" smtClean="0"/>
              <a:t>qubits</a:t>
            </a:r>
            <a:r>
              <a:rPr lang="en-US" dirty="0" smtClean="0"/>
              <a:t> such that the frequently </a:t>
            </a:r>
            <a:r>
              <a:rPr lang="en-US" dirty="0"/>
              <a:t>interact </a:t>
            </a:r>
            <a:r>
              <a:rPr lang="en-US" dirty="0" err="1" smtClean="0"/>
              <a:t>qubits</a:t>
            </a:r>
            <a:r>
              <a:rPr lang="en-US" dirty="0" smtClean="0"/>
              <a:t> are as close </a:t>
            </a:r>
            <a:r>
              <a:rPr lang="en-US" dirty="0"/>
              <a:t>as possible </a:t>
            </a:r>
            <a:r>
              <a:rPr lang="en-US" dirty="0" smtClean="0"/>
              <a:t>to one another</a:t>
            </a:r>
          </a:p>
          <a:p>
            <a:pPr lvl="1"/>
            <a:r>
              <a:rPr lang="en-US" sz="2600" dirty="0" smtClean="0"/>
              <a:t>SWAP insertion</a:t>
            </a:r>
          </a:p>
        </p:txBody>
      </p:sp>
    </p:spTree>
    <p:extLst>
      <p:ext uri="{BB962C8B-B14F-4D97-AF65-F5344CB8AC3E}">
        <p14:creationId xmlns:p14="http://schemas.microsoft.com/office/powerpoint/2010/main" val="12711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 Insertion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685800" y="1524000"/>
            <a:ext cx="1524000" cy="3768804"/>
            <a:chOff x="844731" y="1371600"/>
            <a:chExt cx="1524000" cy="3768804"/>
          </a:xfrm>
        </p:grpSpPr>
        <p:grpSp>
          <p:nvGrpSpPr>
            <p:cNvPr id="78" name="Group 77"/>
            <p:cNvGrpSpPr/>
            <p:nvPr/>
          </p:nvGrpSpPr>
          <p:grpSpPr>
            <a:xfrm>
              <a:off x="844731" y="1371600"/>
              <a:ext cx="1524000" cy="1370176"/>
              <a:chOff x="1752600" y="1295400"/>
              <a:chExt cx="1524000" cy="1370176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752600" y="12954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362200" y="12954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2971800" y="12954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cxnSp>
            <p:nvCxnSpPr>
              <p:cNvPr id="9" name="Straight Connector 8"/>
              <p:cNvCxnSpPr>
                <a:stCxn id="6" idx="6"/>
                <a:endCxn id="7" idx="2"/>
              </p:cNvCxnSpPr>
              <p:nvPr/>
            </p:nvCxnSpPr>
            <p:spPr>
              <a:xfrm>
                <a:off x="2057400" y="1447800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7" idx="6"/>
                <a:endCxn id="8" idx="2"/>
              </p:cNvCxnSpPr>
              <p:nvPr/>
            </p:nvCxnSpPr>
            <p:spPr>
              <a:xfrm>
                <a:off x="2667000" y="1447800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1752600" y="1825952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362200" y="1825952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971800" y="1825952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cxnSp>
            <p:nvCxnSpPr>
              <p:cNvPr id="14" name="Straight Connector 13"/>
              <p:cNvCxnSpPr>
                <a:stCxn id="11" idx="6"/>
                <a:endCxn id="12" idx="2"/>
              </p:cNvCxnSpPr>
              <p:nvPr/>
            </p:nvCxnSpPr>
            <p:spPr>
              <a:xfrm>
                <a:off x="2057400" y="1978352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12" idx="6"/>
                <a:endCxn id="13" idx="2"/>
              </p:cNvCxnSpPr>
              <p:nvPr/>
            </p:nvCxnSpPr>
            <p:spPr>
              <a:xfrm>
                <a:off x="2667000" y="1978352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1752600" y="23607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23607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971800" y="23607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cxnSp>
            <p:nvCxnSpPr>
              <p:cNvPr id="19" name="Straight Connector 18"/>
              <p:cNvCxnSpPr>
                <a:stCxn id="16" idx="6"/>
                <a:endCxn id="17" idx="2"/>
              </p:cNvCxnSpPr>
              <p:nvPr/>
            </p:nvCxnSpPr>
            <p:spPr>
              <a:xfrm>
                <a:off x="2057400" y="2513176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7" idx="6"/>
                <a:endCxn id="18" idx="2"/>
              </p:cNvCxnSpPr>
              <p:nvPr/>
            </p:nvCxnSpPr>
            <p:spPr>
              <a:xfrm>
                <a:off x="2667000" y="2513176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1" idx="4"/>
                <a:endCxn id="16" idx="0"/>
              </p:cNvCxnSpPr>
              <p:nvPr/>
            </p:nvCxnSpPr>
            <p:spPr>
              <a:xfrm>
                <a:off x="1905000" y="2130752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2" idx="4"/>
                <a:endCxn id="17" idx="0"/>
              </p:cNvCxnSpPr>
              <p:nvPr/>
            </p:nvCxnSpPr>
            <p:spPr>
              <a:xfrm>
                <a:off x="2514600" y="2130752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3" idx="4"/>
                <a:endCxn id="18" idx="0"/>
              </p:cNvCxnSpPr>
              <p:nvPr/>
            </p:nvCxnSpPr>
            <p:spPr>
              <a:xfrm>
                <a:off x="3124200" y="2130752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6" idx="4"/>
                <a:endCxn id="11" idx="0"/>
              </p:cNvCxnSpPr>
              <p:nvPr/>
            </p:nvCxnSpPr>
            <p:spPr>
              <a:xfrm>
                <a:off x="1905000" y="1600200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stCxn id="7" idx="4"/>
                <a:endCxn id="12" idx="0"/>
              </p:cNvCxnSpPr>
              <p:nvPr/>
            </p:nvCxnSpPr>
            <p:spPr>
              <a:xfrm>
                <a:off x="2514600" y="1600200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stCxn id="8" idx="4"/>
                <a:endCxn id="13" idx="0"/>
              </p:cNvCxnSpPr>
              <p:nvPr/>
            </p:nvCxnSpPr>
            <p:spPr>
              <a:xfrm>
                <a:off x="3124200" y="1600200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894036" y="3109079"/>
              <a:ext cx="1425390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1, 2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5, 8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3, 7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2, 4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6, 8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1, 3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2, 6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733800" y="1524000"/>
            <a:ext cx="1524000" cy="4322802"/>
            <a:chOff x="3590653" y="1371600"/>
            <a:chExt cx="1524000" cy="4322802"/>
          </a:xfrm>
        </p:grpSpPr>
        <p:grpSp>
          <p:nvGrpSpPr>
            <p:cNvPr id="77" name="Group 76"/>
            <p:cNvGrpSpPr/>
            <p:nvPr/>
          </p:nvGrpSpPr>
          <p:grpSpPr>
            <a:xfrm>
              <a:off x="3590653" y="1371600"/>
              <a:ext cx="1524000" cy="1370176"/>
              <a:chOff x="1752600" y="3048000"/>
              <a:chExt cx="1524000" cy="1370176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752600" y="30480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362200" y="30480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971800" y="30480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cxnSp>
            <p:nvCxnSpPr>
              <p:cNvPr id="35" name="Straight Connector 34"/>
              <p:cNvCxnSpPr>
                <a:stCxn id="32" idx="6"/>
                <a:endCxn id="33" idx="2"/>
              </p:cNvCxnSpPr>
              <p:nvPr/>
            </p:nvCxnSpPr>
            <p:spPr>
              <a:xfrm>
                <a:off x="2057400" y="3200400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3" idx="6"/>
                <a:endCxn id="34" idx="2"/>
              </p:cNvCxnSpPr>
              <p:nvPr/>
            </p:nvCxnSpPr>
            <p:spPr>
              <a:xfrm>
                <a:off x="2667000" y="3200400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Oval 36"/>
              <p:cNvSpPr/>
              <p:nvPr/>
            </p:nvSpPr>
            <p:spPr>
              <a:xfrm>
                <a:off x="1752600" y="3578552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362200" y="3578552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971800" y="3578552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cxnSp>
            <p:nvCxnSpPr>
              <p:cNvPr id="40" name="Straight Connector 39"/>
              <p:cNvCxnSpPr>
                <a:stCxn id="37" idx="6"/>
                <a:endCxn id="38" idx="2"/>
              </p:cNvCxnSpPr>
              <p:nvPr/>
            </p:nvCxnSpPr>
            <p:spPr>
              <a:xfrm>
                <a:off x="2057400" y="3730952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38" idx="6"/>
                <a:endCxn id="39" idx="2"/>
              </p:cNvCxnSpPr>
              <p:nvPr/>
            </p:nvCxnSpPr>
            <p:spPr>
              <a:xfrm>
                <a:off x="2667000" y="3730952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Oval 41"/>
              <p:cNvSpPr/>
              <p:nvPr/>
            </p:nvSpPr>
            <p:spPr>
              <a:xfrm>
                <a:off x="1752600" y="41133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362200" y="41133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971800" y="41133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cxnSp>
            <p:nvCxnSpPr>
              <p:cNvPr id="45" name="Straight Connector 44"/>
              <p:cNvCxnSpPr>
                <a:stCxn id="42" idx="6"/>
                <a:endCxn id="43" idx="2"/>
              </p:cNvCxnSpPr>
              <p:nvPr/>
            </p:nvCxnSpPr>
            <p:spPr>
              <a:xfrm>
                <a:off x="2057400" y="4265776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43" idx="6"/>
                <a:endCxn id="44" idx="2"/>
              </p:cNvCxnSpPr>
              <p:nvPr/>
            </p:nvCxnSpPr>
            <p:spPr>
              <a:xfrm>
                <a:off x="2667000" y="4265776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37" idx="4"/>
                <a:endCxn id="42" idx="0"/>
              </p:cNvCxnSpPr>
              <p:nvPr/>
            </p:nvCxnSpPr>
            <p:spPr>
              <a:xfrm>
                <a:off x="1905000" y="3883352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38" idx="4"/>
                <a:endCxn id="43" idx="0"/>
              </p:cNvCxnSpPr>
              <p:nvPr/>
            </p:nvCxnSpPr>
            <p:spPr>
              <a:xfrm>
                <a:off x="2514600" y="3883352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9" idx="4"/>
                <a:endCxn id="44" idx="0"/>
              </p:cNvCxnSpPr>
              <p:nvPr/>
            </p:nvCxnSpPr>
            <p:spPr>
              <a:xfrm>
                <a:off x="3124200" y="3883352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32" idx="4"/>
                <a:endCxn id="37" idx="0"/>
              </p:cNvCxnSpPr>
              <p:nvPr/>
            </p:nvCxnSpPr>
            <p:spPr>
              <a:xfrm>
                <a:off x="1905000" y="3352800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33" idx="4"/>
                <a:endCxn id="38" idx="0"/>
              </p:cNvCxnSpPr>
              <p:nvPr/>
            </p:nvCxnSpPr>
            <p:spPr>
              <a:xfrm>
                <a:off x="2514600" y="3352800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34" idx="4"/>
                <a:endCxn id="39" idx="0"/>
              </p:cNvCxnSpPr>
              <p:nvPr/>
            </p:nvCxnSpPr>
            <p:spPr>
              <a:xfrm>
                <a:off x="3124200" y="3352800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3639958" y="3109079"/>
              <a:ext cx="1425390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1, 2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5, 8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3, 7</a:t>
              </a:r>
            </a:p>
            <a:p>
              <a:r>
                <a:rPr lang="en-US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SWAP 2, 7</a:t>
              </a:r>
            </a:p>
            <a:p>
              <a:r>
                <a:rPr lang="en-US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SWAP 2, 3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2, 4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6, 8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1, 3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2, 6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781800" y="1524000"/>
            <a:ext cx="1524000" cy="4599801"/>
            <a:chOff x="6535783" y="1371600"/>
            <a:chExt cx="1524000" cy="4599801"/>
          </a:xfrm>
        </p:grpSpPr>
        <p:grpSp>
          <p:nvGrpSpPr>
            <p:cNvPr id="79" name="Group 78"/>
            <p:cNvGrpSpPr/>
            <p:nvPr/>
          </p:nvGrpSpPr>
          <p:grpSpPr>
            <a:xfrm>
              <a:off x="6535783" y="1371600"/>
              <a:ext cx="1524000" cy="1370176"/>
              <a:chOff x="1752600" y="4878224"/>
              <a:chExt cx="1524000" cy="1370176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1752600" y="4878224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362200" y="4878224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7</a:t>
                </a:r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971800" y="4878224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cxnSp>
            <p:nvCxnSpPr>
              <p:cNvPr id="56" name="Straight Connector 55"/>
              <p:cNvCxnSpPr>
                <a:stCxn id="53" idx="6"/>
                <a:endCxn id="54" idx="2"/>
              </p:cNvCxnSpPr>
              <p:nvPr/>
            </p:nvCxnSpPr>
            <p:spPr>
              <a:xfrm>
                <a:off x="2057400" y="5030624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54" idx="6"/>
                <a:endCxn id="55" idx="2"/>
              </p:cNvCxnSpPr>
              <p:nvPr/>
            </p:nvCxnSpPr>
            <p:spPr>
              <a:xfrm>
                <a:off x="2667000" y="5030624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Oval 57"/>
              <p:cNvSpPr/>
              <p:nvPr/>
            </p:nvSpPr>
            <p:spPr>
              <a:xfrm>
                <a:off x="1752600" y="54087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362200" y="54087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971800" y="5408776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6</a:t>
                </a:r>
                <a:endParaRPr lang="en-US" dirty="0"/>
              </a:p>
            </p:txBody>
          </p:sp>
          <p:cxnSp>
            <p:nvCxnSpPr>
              <p:cNvPr id="61" name="Straight Connector 60"/>
              <p:cNvCxnSpPr>
                <a:stCxn id="58" idx="6"/>
                <a:endCxn id="59" idx="2"/>
              </p:cNvCxnSpPr>
              <p:nvPr/>
            </p:nvCxnSpPr>
            <p:spPr>
              <a:xfrm>
                <a:off x="2057400" y="5561176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59" idx="6"/>
                <a:endCxn id="60" idx="2"/>
              </p:cNvCxnSpPr>
              <p:nvPr/>
            </p:nvCxnSpPr>
            <p:spPr>
              <a:xfrm>
                <a:off x="2667000" y="5561176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1752600" y="59436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362200" y="59436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971800" y="5943600"/>
                <a:ext cx="304800" cy="304800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8</a:t>
                </a:r>
                <a:endParaRPr lang="en-US" dirty="0"/>
              </a:p>
            </p:txBody>
          </p:sp>
          <p:cxnSp>
            <p:nvCxnSpPr>
              <p:cNvPr id="66" name="Straight Connector 65"/>
              <p:cNvCxnSpPr>
                <a:stCxn id="63" idx="6"/>
                <a:endCxn id="64" idx="2"/>
              </p:cNvCxnSpPr>
              <p:nvPr/>
            </p:nvCxnSpPr>
            <p:spPr>
              <a:xfrm>
                <a:off x="2057400" y="6096000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64" idx="6"/>
                <a:endCxn id="65" idx="2"/>
              </p:cNvCxnSpPr>
              <p:nvPr/>
            </p:nvCxnSpPr>
            <p:spPr>
              <a:xfrm>
                <a:off x="2667000" y="6096000"/>
                <a:ext cx="304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58" idx="4"/>
                <a:endCxn id="63" idx="0"/>
              </p:cNvCxnSpPr>
              <p:nvPr/>
            </p:nvCxnSpPr>
            <p:spPr>
              <a:xfrm>
                <a:off x="1905000" y="5713576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59" idx="4"/>
                <a:endCxn id="64" idx="0"/>
              </p:cNvCxnSpPr>
              <p:nvPr/>
            </p:nvCxnSpPr>
            <p:spPr>
              <a:xfrm>
                <a:off x="2514600" y="5713576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0" idx="4"/>
                <a:endCxn id="65" idx="0"/>
              </p:cNvCxnSpPr>
              <p:nvPr/>
            </p:nvCxnSpPr>
            <p:spPr>
              <a:xfrm>
                <a:off x="3124200" y="5713576"/>
                <a:ext cx="0" cy="23002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53" idx="4"/>
                <a:endCxn id="58" idx="0"/>
              </p:cNvCxnSpPr>
              <p:nvPr/>
            </p:nvCxnSpPr>
            <p:spPr>
              <a:xfrm>
                <a:off x="1905000" y="5183024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54" idx="4"/>
                <a:endCxn id="59" idx="0"/>
              </p:cNvCxnSpPr>
              <p:nvPr/>
            </p:nvCxnSpPr>
            <p:spPr>
              <a:xfrm>
                <a:off x="2514600" y="5183024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5" idx="4"/>
                <a:endCxn id="60" idx="0"/>
              </p:cNvCxnSpPr>
              <p:nvPr/>
            </p:nvCxnSpPr>
            <p:spPr>
              <a:xfrm>
                <a:off x="3124200" y="5183024"/>
                <a:ext cx="0" cy="22575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TextBox 80"/>
            <p:cNvSpPr txBox="1"/>
            <p:nvPr/>
          </p:nvSpPr>
          <p:spPr>
            <a:xfrm>
              <a:off x="6585088" y="3109079"/>
              <a:ext cx="1425390" cy="28623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1, 2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5, 8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3, 7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SWAP 2, 7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SWAP 2, 3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2, 4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6, 8</a:t>
              </a:r>
            </a:p>
            <a:p>
              <a:r>
                <a:rPr lang="en-US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SWAP 1, 2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1, 3</a:t>
              </a:r>
            </a:p>
            <a:p>
              <a:r>
                <a:rPr lang="en-US" b="1" dirty="0" smtClean="0">
                  <a:latin typeface="Courier New" pitchFamily="49" charset="0"/>
                  <a:cs typeface="Courier New" pitchFamily="49" charset="0"/>
                </a:rPr>
                <a:t>CNOT 2, 6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2" name="Right Arrow 81"/>
          <p:cNvSpPr/>
          <p:nvPr/>
        </p:nvSpPr>
        <p:spPr>
          <a:xfrm>
            <a:off x="2667000" y="2206952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>
            <a:off x="5715000" y="2206952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1295400" y="1524000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735105" y="3261479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735105" y="3532355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735105" y="3825121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735105" y="4095720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85800" y="1537063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694509" y="2054552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/>
          <p:nvPr/>
        </p:nvSpPr>
        <p:spPr>
          <a:xfrm>
            <a:off x="1905000" y="2589376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/>
          <p:nvPr/>
        </p:nvSpPr>
        <p:spPr>
          <a:xfrm>
            <a:off x="1295400" y="2589376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>
          <a:xfrm>
            <a:off x="685800" y="2589376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/>
          <p:nvPr/>
        </p:nvSpPr>
        <p:spPr>
          <a:xfrm>
            <a:off x="1295400" y="2054552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3783105" y="4671178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783105" y="4953000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8011886" y="2076425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" name="Oval 133"/>
          <p:cNvSpPr/>
          <p:nvPr/>
        </p:nvSpPr>
        <p:spPr>
          <a:xfrm>
            <a:off x="3733800" y="2589376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/>
          <p:nvPr/>
        </p:nvSpPr>
        <p:spPr>
          <a:xfrm>
            <a:off x="4953000" y="2589376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3727269" y="2054552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Oval 136"/>
          <p:cNvSpPr/>
          <p:nvPr/>
        </p:nvSpPr>
        <p:spPr>
          <a:xfrm>
            <a:off x="4970417" y="2054552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3783105" y="5218662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727269" y="1537063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Oval 139"/>
          <p:cNvSpPr/>
          <p:nvPr/>
        </p:nvSpPr>
        <p:spPr>
          <a:xfrm>
            <a:off x="4343400" y="2054552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6831105" y="5471279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6781800" y="2054552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5" name="Oval 144"/>
          <p:cNvSpPr/>
          <p:nvPr/>
        </p:nvSpPr>
        <p:spPr>
          <a:xfrm>
            <a:off x="6783977" y="1524000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6831105" y="5760652"/>
            <a:ext cx="1425390" cy="3199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7391400" y="2061134"/>
            <a:ext cx="304800" cy="3048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Footer Placeholder 76"/>
          <p:cNvSpPr>
            <a:spLocks noGrp="1"/>
          </p:cNvSpPr>
          <p:nvPr>
            <p:ph type="ftr" sz="quarter" idx="4294967295"/>
          </p:nvPr>
        </p:nvSpPr>
        <p:spPr>
          <a:xfrm>
            <a:off x="3037788" y="6400800"/>
            <a:ext cx="3068425" cy="365760"/>
          </a:xfrm>
        </p:spPr>
        <p:txBody>
          <a:bodyPr/>
          <a:lstStyle/>
          <a:p>
            <a:pPr algn="ctr"/>
            <a:r>
              <a:rPr lang="en-US" dirty="0" smtClean="0"/>
              <a:t>PQRE for </a:t>
            </a:r>
            <a:r>
              <a:rPr lang="en-US" dirty="0"/>
              <a:t>Quantum Dot PMD</a:t>
            </a:r>
          </a:p>
        </p:txBody>
      </p:sp>
    </p:spTree>
    <p:extLst>
      <p:ext uri="{BB962C8B-B14F-4D97-AF65-F5344CB8AC3E}">
        <p14:creationId xmlns:p14="http://schemas.microsoft.com/office/powerpoint/2010/main" val="14907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7" grpId="0" animBg="1"/>
      <p:bldP spid="87" grpId="1" animBg="1"/>
      <p:bldP spid="87" grpId="2" animBg="1"/>
      <p:bldP spid="87" grpId="3" animBg="1"/>
      <p:bldP spid="91" grpId="0" animBg="1"/>
      <p:bldP spid="91" grpId="1" animBg="1"/>
      <p:bldP spid="119" grpId="0" animBg="1"/>
      <p:bldP spid="119" grpId="1" animBg="1"/>
      <p:bldP spid="120" grpId="0" animBg="1"/>
      <p:bldP spid="120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5" grpId="0" animBg="1"/>
      <p:bldP spid="145" grpId="1" animBg="1"/>
      <p:bldP spid="146" grpId="0" animBg="1"/>
      <p:bldP spid="146" grpId="1" animBg="1"/>
      <p:bldP spid="146" grpId="2" animBg="1"/>
      <p:bldP spid="146" grpId="3" animBg="1"/>
      <p:bldP spid="147" grpId="0" animBg="1"/>
      <p:bldP spid="14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Improvement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534400" cy="4937760"/>
              </a:xfrm>
            </p:spPr>
            <p:txBody>
              <a:bodyPr/>
              <a:lstStyle/>
              <a:p>
                <a:r>
                  <a:rPr lang="en-US" sz="2400" dirty="0" smtClean="0"/>
                  <a:t>Two qubits may interact with one another at different times</a:t>
                </a:r>
              </a:p>
              <a:p>
                <a:pPr lvl="1"/>
                <a:r>
                  <a:rPr lang="en-US" dirty="0" smtClean="0"/>
                  <a:t>Not satisfactorily captured by a global </a:t>
                </a:r>
                <a:r>
                  <a:rPr lang="en-US" dirty="0" err="1" smtClean="0"/>
                  <a:t>qubit</a:t>
                </a:r>
                <a:r>
                  <a:rPr lang="en-US" dirty="0" smtClean="0"/>
                  <a:t> placer</a:t>
                </a:r>
              </a:p>
              <a:p>
                <a:pPr lvl="1"/>
                <a:r>
                  <a:rPr lang="en-US" dirty="0" smtClean="0"/>
                  <a:t>Solution: Partition the circuit into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 sub-circuits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,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⋯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534400" cy="4937760"/>
              </a:xfrm>
              <a:blipFill rotWithShape="1">
                <a:blip r:embed="rId3"/>
                <a:stretch>
                  <a:fillRect l="-429" t="-864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4572000"/>
                <a:ext cx="8305800" cy="2110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</a:rPr>
                  <a:t>(1)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The placement </a:t>
                </a:r>
                <a:r>
                  <a:rPr lang="en-US" sz="2000" dirty="0"/>
                  <a:t>tool finds </a:t>
                </a:r>
                <a:r>
                  <a:rPr lang="en-US" sz="2000" dirty="0" smtClean="0"/>
                  <a:t>initial </a:t>
                </a:r>
                <a:r>
                  <a:rPr lang="en-US" sz="2000" dirty="0"/>
                  <a:t>qubit </a:t>
                </a:r>
                <a:r>
                  <a:rPr lang="en-US" sz="2000" dirty="0" smtClean="0"/>
                  <a:t>placements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sz="2000" dirty="0" smtClean="0"/>
                  <a:t>).</a:t>
                </a:r>
                <a:endParaRPr lang="en-US" sz="2000" dirty="0"/>
              </a:p>
              <a:p>
                <a:pPr marL="514350" indent="-514350"/>
                <a:r>
                  <a:rPr lang="en-US" sz="2000" b="1" dirty="0">
                    <a:solidFill>
                      <a:srgbClr val="00B050"/>
                    </a:solidFill>
                  </a:rPr>
                  <a:t>(2)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A SWAP insertion block generates final </a:t>
                </a:r>
                <a:r>
                  <a:rPr lang="en-US" sz="2000" dirty="0"/>
                  <a:t>qubit placements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𝑓</m:t>
                        </m:r>
                      </m:sup>
                    </m:sSubSup>
                  </m:oMath>
                </a14:m>
                <a:r>
                  <a:rPr lang="en-US" sz="2000" dirty="0"/>
                  <a:t>)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by inserting </a:t>
                </a:r>
                <a:r>
                  <a:rPr lang="en-US" sz="2000" i="1" u="sng" dirty="0"/>
                  <a:t>intra-set</a:t>
                </a:r>
                <a:r>
                  <a:rPr lang="en-US" sz="2000" u="sng" dirty="0"/>
                  <a:t> SWAP</a:t>
                </a:r>
                <a:r>
                  <a:rPr lang="en-US" sz="2000" dirty="0"/>
                  <a:t> gates.</a:t>
                </a:r>
              </a:p>
              <a:p>
                <a:pPr marL="461963" indent="-461963"/>
                <a:r>
                  <a:rPr lang="en-US" sz="2000" b="1" dirty="0">
                    <a:solidFill>
                      <a:srgbClr val="0070C0"/>
                    </a:solidFill>
                  </a:rPr>
                  <a:t>(3)</a:t>
                </a:r>
                <a:r>
                  <a:rPr lang="en-US" sz="2000" dirty="0"/>
                  <a:t> A swapping </a:t>
                </a:r>
                <a:r>
                  <a:rPr lang="en-US" sz="2000" dirty="0" smtClean="0"/>
                  <a:t>network inserts </a:t>
                </a:r>
                <a:r>
                  <a:rPr lang="en-US" sz="2000" i="1" u="sng" dirty="0"/>
                  <a:t>inter-set</a:t>
                </a:r>
                <a:r>
                  <a:rPr lang="en-US" sz="2000" u="sng" dirty="0"/>
                  <a:t> SWAP</a:t>
                </a:r>
                <a:r>
                  <a:rPr lang="en-US" sz="2000" dirty="0"/>
                  <a:t> gates to change </a:t>
                </a:r>
                <a:r>
                  <a:rPr lang="en-US" sz="2000" dirty="0" smtClean="0"/>
                  <a:t>the final </a:t>
                </a:r>
                <a:r>
                  <a:rPr lang="en-US" sz="2000" dirty="0"/>
                  <a:t>placement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𝑆</m:t>
                    </m:r>
                    <m:r>
                      <a:rPr lang="en-US" sz="2000" b="0" i="1" baseline="-25000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sz="2000" dirty="0"/>
                  <a:t> to </a:t>
                </a:r>
                <a:r>
                  <a:rPr lang="en-US" sz="2000" dirty="0" smtClean="0"/>
                  <a:t>the initial </a:t>
                </a:r>
                <a:r>
                  <a:rPr lang="en-US" sz="2000" dirty="0"/>
                  <a:t>placement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𝑆</m:t>
                    </m:r>
                    <m:r>
                      <a:rPr lang="en-US" sz="2000" b="0" i="1" baseline="-25000" dirty="0" smtClean="0">
                        <a:latin typeface="Cambria Math"/>
                      </a:rPr>
                      <m:t>𝑗</m:t>
                    </m:r>
                    <m:r>
                      <a:rPr lang="en-US" sz="2000" b="0" i="1" baseline="-25000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/>
                  <a:t> as generated by the qubit placer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72000"/>
                <a:ext cx="8305800" cy="2110193"/>
              </a:xfrm>
              <a:prstGeom prst="rect">
                <a:avLst/>
              </a:prstGeom>
              <a:blipFill rotWithShape="1">
                <a:blip r:embed="rId4"/>
                <a:stretch>
                  <a:fillRect l="-734" t="-289" r="-807" b="-43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7" y="2667548"/>
            <a:ext cx="8520946" cy="198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0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Improvement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3200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In the previous solution,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sup>
                    </m:sSubSup>
                  </m:oMath>
                </a14:m>
                <a:r>
                  <a:rPr lang="en-US" dirty="0" smtClean="0"/>
                  <a:t>is obtained without considering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𝑗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,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𝑗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i="1" dirty="0" smtClean="0">
                        <a:latin typeface="Cambria Math"/>
                      </a:rPr>
                      <m:t>2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Large swapping networks</a:t>
                </a:r>
              </a:p>
              <a:p>
                <a:pPr lvl="1"/>
                <a:r>
                  <a:rPr lang="en-US" dirty="0" smtClean="0"/>
                  <a:t>Objective function of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(</a:t>
                </a:r>
                <a:r>
                  <a:rPr lang="en-US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)</a:t>
                </a:r>
                <a:r>
                  <a:rPr lang="en-US" dirty="0" smtClean="0"/>
                  <a:t> only minimizes the intra-set communication distances</a:t>
                </a:r>
              </a:p>
              <a:p>
                <a:pPr lvl="1"/>
                <a:r>
                  <a:rPr lang="en-US" dirty="0" smtClean="0"/>
                  <a:t>Solution: Add a new term to the objective function in order to capture inter-set communication distances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3200400"/>
              </a:xfrm>
              <a:blipFill rotWithShape="1">
                <a:blip r:embed="rId2"/>
                <a:stretch>
                  <a:fillRect l="-741" t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63" y="4144963"/>
            <a:ext cx="4541837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2440" y="4595024"/>
                <a:ext cx="5704960" cy="1729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000" dirty="0"/>
                  <a:t>: </a:t>
                </a:r>
                <a:r>
                  <a:rPr lang="en-US" sz="2000" dirty="0" smtClean="0"/>
                  <a:t>qubit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in sub-circuit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𝑠</m:t>
                    </m:r>
                  </m:oMath>
                </a14:m>
                <a:endParaRPr lang="en-US" sz="2000" dirty="0" smtClean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𝑖𝑤</m:t>
                        </m:r>
                      </m:sub>
                      <m:sup>
                        <m:r>
                          <a:rPr lang="en-US" sz="2000" b="0" i="1" smtClean="0">
                            <a:latin typeface="Cambria Math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sz="2000" dirty="0" smtClean="0"/>
                  <a:t>: </a:t>
                </a:r>
                <a:r>
                  <a:rPr lang="en-US" sz="2000" dirty="0"/>
                  <a:t>assignment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000" dirty="0"/>
                  <a:t> to location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𝑤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𝑗𝑣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sz="2000" dirty="0"/>
                  <a:t>: assignment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2000" i="1" dirty="0">
                            <a:latin typeface="Cambria Math"/>
                          </a:rPr>
                          <m:t>,</m:t>
                        </m:r>
                        <m:r>
                          <a:rPr lang="en-US" sz="2000" i="1" dirty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000" dirty="0"/>
                  <a:t> to location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𝑣</m:t>
                    </m:r>
                  </m:oMath>
                </a14:m>
                <a:endParaRPr lang="en-US" sz="20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sz="2000" i="1">
                            <a:latin typeface="Cambria Math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sz="2000" dirty="0"/>
                  <a:t>: number of 2-qubit gates </a:t>
                </a:r>
                <a:r>
                  <a:rPr lang="en-US" sz="2000" dirty="0" smtClean="0"/>
                  <a:t>working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000" b="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40" y="4595024"/>
                <a:ext cx="5704960" cy="1729576"/>
              </a:xfrm>
              <a:prstGeom prst="rect">
                <a:avLst/>
              </a:prstGeom>
              <a:blipFill rotWithShape="1">
                <a:blip r:embed="rId4"/>
                <a:stretch>
                  <a:fillRect t="-1761" r="-47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7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914400" y="2743200"/>
            <a:ext cx="6934200" cy="3200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Qubit Placement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90600" y="2667000"/>
                <a:ext cx="6781800" cy="31804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US" sz="2400" dirty="0" smtClean="0"/>
                  <a:t>Min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nary>
                              <m:naryPr>
                                <m:chr m:val="∑"/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nary>
                                  <m:naryPr>
                                    <m:chr m:val="∑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  <m:e>
                                    <m:nary>
                                      <m:naryPr>
                                        <m:chr m:val="∑"/>
                                        <m:limLoc m:val="subSup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m:rPr>
                                            <m:brk m:alnAt="25"/>
                                          </m:rP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𝑣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=1</m:t>
                                        </m:r>
                                      </m:sub>
                                      <m:sup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p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sz="24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sz="2400" i="1">
                                                    <a:latin typeface="Cambria Math"/>
                                                  </a:rPr>
                                                  <m:t>𝑚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400" i="1">
                                                    <a:latin typeface="Cambria Math"/>
                                                  </a:rPr>
                                                  <m:t>𝑖𝑗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sz="2400" i="1">
                                                    <a:latin typeface="Cambria Math"/>
                                                  </a:rPr>
                                                  <m:t>𝑠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sz="2400" b="0" i="1" dirty="0" smtClean="0">
                                                <a:latin typeface="Cambria Math"/>
                                              </a:rPr>
                                              <m:t>𝑑𝑖𝑠𝑡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 dirty="0">
                                                <a:latin typeface="Cambria Math"/>
                                              </a:rPr>
                                              <m:t>𝑤𝑣</m:t>
                                            </m:r>
                                          </m:sub>
                                        </m:sSub>
                                        <m:sSubSup>
                                          <m:sSubSup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𝑖𝑤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</m:sup>
                                        </m:sSubSup>
                                        <m:sSubSup>
                                          <m:sSubSupPr>
                                            <m:ctrlP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𝑗𝑣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400" i="1">
                                                <a:latin typeface="Cambria Math"/>
                                              </a:rPr>
                                              <m:t>𝑠</m:t>
                                            </m:r>
                                          </m:sup>
                                        </m:sSubSup>
                                      </m:e>
                                    </m:nary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  <m:r>
                      <a:rPr lang="en-US" sz="2400" b="0" i="1" dirty="0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/>
                          </a:rPr>
                          <m:t>𝑠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𝑘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400" i="1">
                                    <a:latin typeface="Cambria Math"/>
                                  </a:rPr>
                                  <m:t>𝑤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  <m:e>
                                <m:nary>
                                  <m:naryPr>
                                    <m:chr m:val="∑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𝑣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en-US" sz="2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 dirty="0">
                                            <a:latin typeface="Cambria Math"/>
                                          </a:rPr>
                                          <m:t>𝑑𝑖𝑠𝑡</m:t>
                                        </m:r>
                                      </m:e>
                                      <m:sub>
                                        <m:r>
                                          <a:rPr lang="en-US" sz="2400" i="1" dirty="0">
                                            <a:latin typeface="Cambria Math"/>
                                          </a:rPr>
                                          <m:t>𝑤𝑣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𝑖𝑤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𝑠</m:t>
                                        </m:r>
                                      </m:sup>
                                    </m:sSubSup>
                                    <m:sSubSup>
                                      <m:sSubSup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𝑗𝑣</m:t>
                                        </m:r>
                                      </m:sub>
                                      <m:sup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𝑠</m:t>
                                        </m:r>
                                        <m:r>
                                          <a:rPr lang="en-US" sz="2400" b="0" i="1" smtClean="0">
                                            <a:latin typeface="Cambria Math"/>
                                          </a:rPr>
                                          <m:t>+1</m:t>
                                        </m:r>
                                      </m:sup>
                                    </m:sSubSup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2400" dirty="0" smtClean="0"/>
                  <a:t>subject to 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𝑖𝑤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=1,  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/>
                          </a:rPr>
                          <m:t>=1,…,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sz="2400" dirty="0" smtClean="0"/>
                  <a:t>,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400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=1,   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  <m:r>
                          <a:rPr lang="en-US" sz="2400" i="1">
                            <a:latin typeface="Cambria Math"/>
                          </a:rPr>
                          <m:t>=1,…, </m:t>
                        </m:r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</m:nary>
                  </m:oMath>
                </a14:m>
                <a:r>
                  <a:rPr lang="en-US" sz="2400" dirty="0"/>
                  <a:t>,</a:t>
                </a:r>
              </a:p>
              <a:p>
                <a:pPr algn="ctr"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𝑖𝑤</m:t>
                        </m:r>
                      </m:sub>
                    </m:sSub>
                    <m:r>
                      <a:rPr lang="en-US" sz="24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0, 1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𝑖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𝑤</m:t>
                    </m:r>
                    <m:r>
                      <a:rPr lang="en-US" sz="2400" i="1">
                        <a:latin typeface="Cambria Math"/>
                      </a:rPr>
                      <m:t>=1,…, 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667000"/>
                <a:ext cx="6781800" cy="3180486"/>
              </a:xfrm>
              <a:prstGeom prst="rect">
                <a:avLst/>
              </a:prstGeom>
              <a:blipFill rotWithShape="1">
                <a:blip r:embed="rId2"/>
                <a:stretch>
                  <a:fillRect l="-1439" b="-1382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8225673" y="4026411"/>
            <a:ext cx="537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76400" y="2819400"/>
            <a:ext cx="57150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981200" y="3505200"/>
            <a:ext cx="4800600" cy="533400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1371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Intra-set communication distance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1371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Inter-set communication distance</a:t>
            </a:r>
            <a:endParaRPr lang="en-US" sz="2400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V="1">
            <a:off x="2644349" y="2339549"/>
            <a:ext cx="616803" cy="342900"/>
          </a:xfrm>
          <a:prstGeom prst="curvedConnector3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13" idx="3"/>
            <a:endCxn id="14" idx="2"/>
          </p:cNvCxnSpPr>
          <p:nvPr/>
        </p:nvCxnSpPr>
        <p:spPr>
          <a:xfrm flipH="1" flipV="1">
            <a:off x="6667500" y="2202597"/>
            <a:ext cx="114300" cy="1569303"/>
          </a:xfrm>
          <a:prstGeom prst="curvedConnector4">
            <a:avLst>
              <a:gd name="adj1" fmla="val -872000"/>
              <a:gd name="adj2" fmla="val 73064"/>
            </a:avLst>
          </a:prstGeom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0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Force-directed Qubit Placement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Attractive forces</a:t>
                </a:r>
              </a:p>
              <a:p>
                <a:pPr lvl="1"/>
                <a:r>
                  <a:rPr lang="en-US" dirty="0" smtClean="0"/>
                  <a:t>A force proportional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𝑖𝑗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p>
                    </m:sSubSup>
                  </m:oMath>
                </a14:m>
                <a:r>
                  <a:rPr lang="en-US" dirty="0" smtClean="0"/>
                  <a:t>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𝑗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/>
                  <a:t>A (unit) force between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  <m:r>
                          <a:rPr lang="en-US" i="1" dirty="0">
                            <a:latin typeface="Cambria Math"/>
                          </a:rPr>
                          <m:t>,</m:t>
                        </m:r>
                        <m:r>
                          <a:rPr lang="en-US" i="1" dirty="0">
                            <a:latin typeface="Cambria Math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 smtClean="0"/>
                  <a:t>Can be solved by quadratic programming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41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66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8293916"/>
              </p:ext>
            </p:extLst>
          </p:nvPr>
        </p:nvGraphicFramePr>
        <p:xfrm>
          <a:off x="731520" y="1287780"/>
          <a:ext cx="7680960" cy="50368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16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# of qubits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 of gates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Grid Size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#SWAPs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#SWAPs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Imp. (%)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Ref.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3_17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-50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4_49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2x2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-8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4gt10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3x2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</a:t>
                      </a:r>
                      <a:r>
                        <a:rPr kumimoji="0" lang="en-US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4gt11</a:t>
                      </a:r>
                      <a:r>
                        <a:rPr lang="en-US" sz="1200" b="0" u="none" strike="noStrike" dirty="0">
                          <a:effectLst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-100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4gt12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3x2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4gt13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4gt4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4gt5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4mod5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-22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4mod7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aj-e11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</a:t>
                      </a:r>
                      <a:r>
                        <a:rPr lang="en-US" sz="1200" b="0" u="none" strike="noStrike" dirty="0" err="1">
                          <a:effectLst/>
                        </a:rPr>
                        <a:t>alu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decod24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ham7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hwb4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hwb5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hwb6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hwb7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2659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1688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2228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hwb8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16608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11027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14361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hwb9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20405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15022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21166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mod5adder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3x2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mod8-10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108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3x3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rd32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2x3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rd53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5x2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 dirty="0">
                          <a:effectLst/>
                        </a:rPr>
                        <a:t> rd73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4x4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effectLst/>
                        </a:rPr>
                        <a:t>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effectLst/>
                        </a:rPr>
                        <a:t>[1]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657813" y="266700"/>
            <a:ext cx="228600" cy="1828800"/>
          </a:xfrm>
          <a:prstGeom prst="lef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86313" y="697468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Method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86513" y="6858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6157956" y="1055132"/>
            <a:ext cx="1" cy="2402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6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46799690"/>
              </p:ext>
            </p:extLst>
          </p:nvPr>
        </p:nvGraphicFramePr>
        <p:xfrm>
          <a:off x="731520" y="1287780"/>
          <a:ext cx="7680960" cy="506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016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# of qubits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 of gates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Grid Size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#SWAPs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#SWAPs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Imp. (%)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Ref.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sym9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4x4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sys6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4x4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urf1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57770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38555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urf2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25150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2x4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16822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17670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urf5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51380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QFT5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QFT6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QFT7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QFT8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4x2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QFT9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QFT10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cnt3-5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cycle10_2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ham15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plus127mod8192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65455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151794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plus63mod4096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29019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22118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61556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plus63mod8192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29835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82492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rd84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urf3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132340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94017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154672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urf6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53700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5x3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43909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88900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[2]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4x3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Shor4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3x6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4264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4339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5x4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[3]</a:t>
                      </a:r>
                    </a:p>
                  </a:txBody>
                  <a:tcPr marL="7620" marR="7620" marT="762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Shor6</a:t>
                      </a:r>
                    </a:p>
                  </a:txBody>
                  <a:tcPr marL="7620" marR="7620" marT="762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18885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4x6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20386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20778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[3]</a:t>
                      </a:r>
                    </a:p>
                  </a:txBody>
                  <a:tcPr marL="7620" marR="7620" marT="762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On average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5400000">
            <a:off x="4657813" y="266700"/>
            <a:ext cx="228600" cy="1828800"/>
          </a:xfrm>
          <a:prstGeom prst="lef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86313" y="697468"/>
            <a:ext cx="1372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Our Method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86513" y="685800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9" idx="2"/>
          </p:cNvCxnSpPr>
          <p:nvPr/>
        </p:nvCxnSpPr>
        <p:spPr>
          <a:xfrm flipV="1">
            <a:off x="6157956" y="1055132"/>
            <a:ext cx="1" cy="2402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2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Outline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Quantum Computing Technologies</a:t>
            </a:r>
          </a:p>
          <a:p>
            <a:r>
              <a:rPr lang="en-US" dirty="0" smtClean="0"/>
              <a:t>Geometric Constraints</a:t>
            </a:r>
          </a:p>
          <a:p>
            <a:pPr lvl="1"/>
            <a:r>
              <a:rPr lang="en-US" dirty="0" smtClean="0"/>
              <a:t>Nearest Neighbor Architectures</a:t>
            </a:r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MIP-based Qubit Placement</a:t>
            </a:r>
          </a:p>
          <a:p>
            <a:pPr lvl="1"/>
            <a:r>
              <a:rPr lang="en-US" dirty="0" smtClean="0"/>
              <a:t>Force-directed Qubit Placement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1627187"/>
            <a:ext cx="6751637" cy="24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4130675"/>
            <a:ext cx="6751637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38862" y="1138535"/>
            <a:ext cx="4752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Improvement over best 1D 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31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Qubit placement methods for 2D quantum architectures</a:t>
            </a:r>
          </a:p>
          <a:p>
            <a:pPr lvl="1"/>
            <a:r>
              <a:rPr lang="en-US" dirty="0" smtClean="0"/>
              <a:t>Directly applicable to Quantum Dot PMD</a:t>
            </a:r>
          </a:p>
          <a:p>
            <a:r>
              <a:rPr lang="en-US" dirty="0" smtClean="0"/>
              <a:t>27% improvement over best 1D results</a:t>
            </a:r>
          </a:p>
          <a:p>
            <a:endParaRPr lang="en-US" dirty="0"/>
          </a:p>
          <a:p>
            <a:r>
              <a:rPr lang="en-US" dirty="0" smtClean="0"/>
              <a:t>Future work: force-directed qubit placement</a:t>
            </a:r>
          </a:p>
          <a:p>
            <a:pPr lvl="1"/>
            <a:r>
              <a:rPr lang="en-US" smtClean="0"/>
              <a:t>Better </a:t>
            </a:r>
            <a:r>
              <a:rPr lang="en-US" dirty="0" smtClean="0"/>
              <a:t>results by considering both intra- and inter-set SWAP gates in the optimization problem</a:t>
            </a:r>
          </a:p>
        </p:txBody>
      </p:sp>
    </p:spTree>
    <p:extLst>
      <p:ext uri="{BB962C8B-B14F-4D97-AF65-F5344CB8AC3E}">
        <p14:creationId xmlns:p14="http://schemas.microsoft.com/office/powerpoint/2010/main" val="23212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[1</a:t>
            </a:r>
            <a:r>
              <a:rPr lang="en-US" sz="2000" dirty="0">
                <a:solidFill>
                  <a:schemeClr val="tx1"/>
                </a:solidFill>
              </a:rPr>
              <a:t>] A. </a:t>
            </a:r>
            <a:r>
              <a:rPr lang="en-US" sz="2000" dirty="0" err="1">
                <a:solidFill>
                  <a:schemeClr val="tx1"/>
                </a:solidFill>
              </a:rPr>
              <a:t>Shafaei</a:t>
            </a:r>
            <a:r>
              <a:rPr lang="en-US" sz="2000" dirty="0">
                <a:solidFill>
                  <a:schemeClr val="tx1"/>
                </a:solidFill>
              </a:rPr>
              <a:t>, M. </a:t>
            </a:r>
            <a:r>
              <a:rPr lang="en-US" sz="2000" dirty="0" err="1">
                <a:solidFill>
                  <a:schemeClr val="tx1"/>
                </a:solidFill>
              </a:rPr>
              <a:t>Saeedi</a:t>
            </a:r>
            <a:r>
              <a:rPr lang="en-US" sz="2000" dirty="0">
                <a:solidFill>
                  <a:schemeClr val="tx1"/>
                </a:solidFill>
              </a:rPr>
              <a:t>, and M. </a:t>
            </a:r>
            <a:r>
              <a:rPr lang="en-US" sz="2000" dirty="0" err="1" smtClean="0">
                <a:solidFill>
                  <a:schemeClr val="tx1"/>
                </a:solidFill>
              </a:rPr>
              <a:t>Pedram</a:t>
            </a:r>
            <a:r>
              <a:rPr lang="en-US" sz="2000" dirty="0" smtClean="0">
                <a:solidFill>
                  <a:schemeClr val="tx1"/>
                </a:solidFill>
              </a:rPr>
              <a:t>, “Optimization </a:t>
            </a:r>
            <a:r>
              <a:rPr lang="en-US" sz="2000" dirty="0">
                <a:solidFill>
                  <a:schemeClr val="tx1"/>
                </a:solidFill>
              </a:rPr>
              <a:t>of quantum </a:t>
            </a:r>
            <a:r>
              <a:rPr lang="en-US" sz="2000" dirty="0" smtClean="0">
                <a:solidFill>
                  <a:schemeClr val="tx1"/>
                </a:solidFill>
              </a:rPr>
              <a:t>circuits for </a:t>
            </a:r>
            <a:r>
              <a:rPr lang="en-US" sz="2000" dirty="0">
                <a:solidFill>
                  <a:schemeClr val="tx1"/>
                </a:solidFill>
              </a:rPr>
              <a:t>interaction distance in linear nearest neighbor </a:t>
            </a:r>
            <a:r>
              <a:rPr lang="en-US" sz="2000" dirty="0" smtClean="0">
                <a:solidFill>
                  <a:schemeClr val="tx1"/>
                </a:solidFill>
              </a:rPr>
              <a:t>architectures,” </a:t>
            </a:r>
            <a:r>
              <a:rPr lang="en-US" sz="2000" i="1" dirty="0" smtClean="0">
                <a:solidFill>
                  <a:schemeClr val="tx1"/>
                </a:solidFill>
              </a:rPr>
              <a:t>Design Automation Conference (DAC)</a:t>
            </a:r>
            <a:r>
              <a:rPr lang="en-US" sz="2000" dirty="0" smtClean="0">
                <a:solidFill>
                  <a:schemeClr val="tx1"/>
                </a:solidFill>
              </a:rPr>
              <a:t>, 2013.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[2</a:t>
            </a:r>
            <a:r>
              <a:rPr lang="en-US" sz="2000" dirty="0">
                <a:solidFill>
                  <a:schemeClr val="tx1"/>
                </a:solidFill>
              </a:rPr>
              <a:t>] M. </a:t>
            </a:r>
            <a:r>
              <a:rPr lang="en-US" sz="2000" dirty="0" err="1">
                <a:solidFill>
                  <a:schemeClr val="tx1"/>
                </a:solidFill>
              </a:rPr>
              <a:t>Saeedi</a:t>
            </a:r>
            <a:r>
              <a:rPr lang="en-US" sz="2000" dirty="0">
                <a:solidFill>
                  <a:schemeClr val="tx1"/>
                </a:solidFill>
              </a:rPr>
              <a:t>, R. </a:t>
            </a:r>
            <a:r>
              <a:rPr lang="en-US" sz="2000" dirty="0" err="1">
                <a:solidFill>
                  <a:schemeClr val="tx1"/>
                </a:solidFill>
              </a:rPr>
              <a:t>Wille</a:t>
            </a:r>
            <a:r>
              <a:rPr lang="en-US" sz="2000" dirty="0">
                <a:solidFill>
                  <a:schemeClr val="tx1"/>
                </a:solidFill>
              </a:rPr>
              <a:t>, R. </a:t>
            </a:r>
            <a:r>
              <a:rPr lang="en-US" sz="2000" dirty="0" err="1" smtClean="0">
                <a:solidFill>
                  <a:schemeClr val="tx1"/>
                </a:solidFill>
              </a:rPr>
              <a:t>Drechsler</a:t>
            </a:r>
            <a:r>
              <a:rPr lang="en-US" sz="2000" dirty="0" smtClean="0">
                <a:solidFill>
                  <a:schemeClr val="tx1"/>
                </a:solidFill>
              </a:rPr>
              <a:t>, “Synthesis </a:t>
            </a:r>
            <a:r>
              <a:rPr lang="en-US" sz="2000" dirty="0">
                <a:solidFill>
                  <a:schemeClr val="tx1"/>
                </a:solidFill>
              </a:rPr>
              <a:t>of quantum circuits </a:t>
            </a:r>
            <a:r>
              <a:rPr lang="en-US" sz="2000" dirty="0" smtClean="0">
                <a:solidFill>
                  <a:schemeClr val="tx1"/>
                </a:solidFill>
              </a:rPr>
              <a:t>for linear </a:t>
            </a:r>
            <a:r>
              <a:rPr lang="en-US" sz="2000" dirty="0">
                <a:solidFill>
                  <a:schemeClr val="tx1"/>
                </a:solidFill>
              </a:rPr>
              <a:t>nearest neighbor </a:t>
            </a:r>
            <a:r>
              <a:rPr lang="en-US" sz="2000" dirty="0" smtClean="0">
                <a:solidFill>
                  <a:schemeClr val="tx1"/>
                </a:solidFill>
              </a:rPr>
              <a:t>architectures</a:t>
            </a:r>
            <a:r>
              <a:rPr lang="en-US" sz="2000" dirty="0">
                <a:solidFill>
                  <a:schemeClr val="tx1"/>
                </a:solidFill>
              </a:rPr>
              <a:t>,” </a:t>
            </a:r>
            <a:r>
              <a:rPr lang="en-US" sz="2000" i="1" dirty="0">
                <a:solidFill>
                  <a:schemeClr val="tx1"/>
                </a:solidFill>
              </a:rPr>
              <a:t>Quantum Information Processing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10(3):355–377, 2011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[3</a:t>
            </a:r>
            <a:r>
              <a:rPr lang="en-US" sz="2000" dirty="0">
                <a:solidFill>
                  <a:schemeClr val="tx1"/>
                </a:solidFill>
              </a:rPr>
              <a:t>] Y. Hirata, M. Nakanishi, S. Yamashita, Y. </a:t>
            </a:r>
            <a:r>
              <a:rPr lang="en-US" sz="2000" dirty="0" smtClean="0">
                <a:solidFill>
                  <a:schemeClr val="tx1"/>
                </a:solidFill>
              </a:rPr>
              <a:t>Nakashima, “An efficient conversion </a:t>
            </a:r>
            <a:r>
              <a:rPr lang="en-US" sz="2000" dirty="0">
                <a:solidFill>
                  <a:schemeClr val="tx1"/>
                </a:solidFill>
              </a:rPr>
              <a:t>of quantum circuits to a linear nearest neighbor </a:t>
            </a:r>
            <a:r>
              <a:rPr lang="en-US" sz="2000" dirty="0" smtClean="0">
                <a:solidFill>
                  <a:schemeClr val="tx1"/>
                </a:solidFill>
              </a:rPr>
              <a:t>architecture</a:t>
            </a:r>
            <a:r>
              <a:rPr lang="en-US" sz="2000" dirty="0">
                <a:solidFill>
                  <a:schemeClr val="tx1"/>
                </a:solidFill>
              </a:rPr>
              <a:t>,” </a:t>
            </a:r>
            <a:r>
              <a:rPr lang="en-US" sz="2000" i="1" dirty="0">
                <a:solidFill>
                  <a:schemeClr val="tx1"/>
                </a:solidFill>
              </a:rPr>
              <a:t>Quantum Information &amp; Computation</a:t>
            </a:r>
            <a:r>
              <a:rPr lang="en-US" sz="2000" dirty="0">
                <a:solidFill>
                  <a:schemeClr val="tx1"/>
                </a:solidFill>
              </a:rPr>
              <a:t>, 11(1–2):0142–0166, 2011.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04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66977" y="3013502"/>
            <a:ext cx="2972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</a:rPr>
              <a:t>Thank you!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9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Computing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Motivation: Faster Algorithms</a:t>
            </a:r>
          </a:p>
          <a:p>
            <a:pPr lvl="1"/>
            <a:r>
              <a:rPr lang="en-US" dirty="0"/>
              <a:t>Shor’s factoring algorithm (</a:t>
            </a:r>
            <a:r>
              <a:rPr lang="en-US" dirty="0" err="1"/>
              <a:t>Superpolynomial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Grover’s search algorithm (Polynomial)</a:t>
            </a:r>
          </a:p>
          <a:p>
            <a:pPr lvl="1"/>
            <a:r>
              <a:rPr lang="en-US" dirty="0"/>
              <a:t>Quantum walk on binary welded trees (</a:t>
            </a:r>
            <a:r>
              <a:rPr lang="en-US" dirty="0" err="1"/>
              <a:t>Superpolynomial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Pell's equation (</a:t>
            </a:r>
            <a:r>
              <a:rPr lang="en-US" dirty="0" err="1"/>
              <a:t>Superpolynomial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Formula evaluation (Polynomial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Representation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87799" y="4648200"/>
            <a:ext cx="5368403" cy="1200329"/>
            <a:chOff x="896743" y="3396335"/>
            <a:chExt cx="5368403" cy="1200329"/>
          </a:xfrm>
        </p:grpSpPr>
        <p:sp>
          <p:nvSpPr>
            <p:cNvPr id="6" name="TextBox 5"/>
            <p:cNvSpPr txBox="1"/>
            <p:nvPr/>
          </p:nvSpPr>
          <p:spPr>
            <a:xfrm>
              <a:off x="896743" y="3396335"/>
              <a:ext cx="14384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Quantum</a:t>
              </a: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Algorithm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45390" y="3396335"/>
              <a:ext cx="13708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Quantum</a:t>
              </a: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Circuit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7545" y="3396335"/>
              <a:ext cx="153760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Physical</a:t>
              </a: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Realization</a:t>
              </a:r>
            </a:p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(PMD)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412437" y="3695850"/>
              <a:ext cx="345471" cy="108857"/>
            </a:xfrm>
            <a:prstGeom prst="right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03760" y="3695850"/>
              <a:ext cx="345471" cy="108857"/>
            </a:xfrm>
            <a:prstGeom prst="right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21890" y="5938463"/>
            <a:ext cx="3827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PMD: Physical Machine Description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1295400"/>
            <a:ext cx="3328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http://math.nist.gov/quantum/zoo/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9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Circuits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4937760"/>
          </a:xfrm>
        </p:spPr>
        <p:txBody>
          <a:bodyPr/>
          <a:lstStyle/>
          <a:p>
            <a:r>
              <a:rPr lang="en-US" dirty="0"/>
              <a:t>Qubits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is carried by </a:t>
            </a:r>
            <a:r>
              <a:rPr lang="en-US" dirty="0"/>
              <a:t>quantum bits or </a:t>
            </a:r>
            <a:r>
              <a:rPr lang="en-US" dirty="0">
                <a:solidFill>
                  <a:srgbClr val="FF0000"/>
                </a:solidFill>
              </a:rPr>
              <a:t>qubits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Physical </a:t>
            </a:r>
            <a:r>
              <a:rPr lang="en-US" dirty="0" smtClean="0"/>
              <a:t>objects are </a:t>
            </a:r>
            <a:r>
              <a:rPr lang="en-US" dirty="0"/>
              <a:t>ions, photons, etc.</a:t>
            </a:r>
          </a:p>
          <a:p>
            <a:r>
              <a:rPr lang="en-US" dirty="0" smtClean="0"/>
              <a:t>Quantum </a:t>
            </a:r>
            <a:r>
              <a:rPr lang="en-US" dirty="0"/>
              <a:t>Gates</a:t>
            </a:r>
          </a:p>
          <a:p>
            <a:pPr lvl="1"/>
            <a:r>
              <a:rPr lang="en-US" dirty="0"/>
              <a:t>Single-qubit: H (</a:t>
            </a:r>
            <a:r>
              <a:rPr lang="en-US" dirty="0" smtClean="0"/>
              <a:t>Hadamard), </a:t>
            </a:r>
            <a:r>
              <a:rPr lang="en-US" dirty="0"/>
              <a:t>X (</a:t>
            </a:r>
            <a:r>
              <a:rPr lang="en-US" dirty="0" smtClean="0"/>
              <a:t>NOT)</a:t>
            </a:r>
            <a:endParaRPr lang="en-US" dirty="0"/>
          </a:p>
          <a:p>
            <a:pPr lvl="1"/>
            <a:r>
              <a:rPr lang="en-US" dirty="0"/>
              <a:t>Two-qubit: CNOT (Controlled NOT), </a:t>
            </a:r>
            <a:r>
              <a:rPr lang="en-US" dirty="0">
                <a:solidFill>
                  <a:srgbClr val="FF0000"/>
                </a:solidFill>
              </a:rPr>
              <a:t>SWAP</a:t>
            </a:r>
          </a:p>
          <a:p>
            <a:r>
              <a:rPr lang="en-US" dirty="0" smtClean="0"/>
              <a:t>Quantum </a:t>
            </a:r>
            <a:r>
              <a:rPr lang="en-US" dirty="0"/>
              <a:t>Circuit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533707" y="2446020"/>
            <a:ext cx="1066800" cy="365760"/>
            <a:chOff x="1066800" y="4693920"/>
            <a:chExt cx="1066800" cy="36576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066800" y="4876800"/>
              <a:ext cx="10668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417320" y="4693920"/>
              <a:ext cx="365760" cy="36576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</a:rPr>
                <a:t>H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73930" y="2438400"/>
            <a:ext cx="1066800" cy="365760"/>
            <a:chOff x="1066800" y="4686300"/>
            <a:chExt cx="1066800" cy="36576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066800" y="4876800"/>
              <a:ext cx="10668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417320" y="4686300"/>
              <a:ext cx="365760" cy="36576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</a:rPr>
                <a:t>X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7157274" y="4320540"/>
            <a:ext cx="10668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57274" y="4777740"/>
            <a:ext cx="10668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90807" y="4130040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0807" y="4583668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35504" y="4130040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35504" y="4583668"/>
            <a:ext cx="38504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q</a:t>
            </a:r>
            <a:r>
              <a:rPr lang="en-US" baseline="-25000" dirty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690674" y="4312920"/>
            <a:ext cx="0" cy="464820"/>
          </a:xfrm>
          <a:prstGeom prst="line">
            <a:avLst/>
          </a:prstGeom>
          <a:ln w="31750">
            <a:solidFill>
              <a:srgbClr val="0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2700000" flipH="1" flipV="1">
            <a:off x="7687353" y="4229118"/>
            <a:ext cx="1" cy="182880"/>
          </a:xfrm>
          <a:prstGeom prst="line">
            <a:avLst/>
          </a:prstGeom>
          <a:ln w="25400">
            <a:solidFill>
              <a:srgbClr val="0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8900000" flipH="1" flipV="1">
            <a:off x="7690673" y="4229100"/>
            <a:ext cx="2" cy="182880"/>
          </a:xfrm>
          <a:prstGeom prst="line">
            <a:avLst/>
          </a:prstGeom>
          <a:ln w="25400">
            <a:solidFill>
              <a:srgbClr val="0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2700000" flipH="1" flipV="1">
            <a:off x="7687353" y="4686318"/>
            <a:ext cx="1" cy="182880"/>
          </a:xfrm>
          <a:prstGeom prst="line">
            <a:avLst/>
          </a:prstGeom>
          <a:ln w="25400">
            <a:solidFill>
              <a:srgbClr val="0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8900000" flipH="1" flipV="1">
            <a:off x="7690673" y="4686300"/>
            <a:ext cx="2" cy="182880"/>
          </a:xfrm>
          <a:prstGeom prst="line">
            <a:avLst/>
          </a:prstGeom>
          <a:ln w="25400">
            <a:solidFill>
              <a:srgbClr val="0000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6796503" y="3064625"/>
            <a:ext cx="2347497" cy="828675"/>
            <a:chOff x="1011348" y="5305425"/>
            <a:chExt cx="2347497" cy="828675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371600" y="5486400"/>
              <a:ext cx="10668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71600" y="5943600"/>
              <a:ext cx="10668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011348" y="5305425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q</a:t>
              </a:r>
              <a:r>
                <a:rPr lang="en-US" baseline="-25000" dirty="0">
                  <a:solidFill>
                    <a:srgbClr val="000000"/>
                  </a:solidFill>
                </a:rPr>
                <a:t>0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16063" y="5764768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q</a:t>
              </a:r>
              <a:r>
                <a:rPr lang="en-US" baseline="-25000" dirty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38400" y="5305425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q</a:t>
              </a:r>
              <a:r>
                <a:rPr lang="en-US" baseline="-25000" dirty="0">
                  <a:solidFill>
                    <a:srgbClr val="000000"/>
                  </a:solidFill>
                </a:rPr>
                <a:t>0</a:t>
              </a:r>
              <a:endParaRPr lang="en-US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2438400" y="5764768"/>
                  <a:ext cx="92044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00000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0000"/>
                      </a:solidFill>
                    </a:rPr>
                    <a:t>1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⊕</m:t>
                      </m:r>
                    </m:oMath>
                  </a14:m>
                  <a:r>
                    <a:rPr lang="en-US" dirty="0" smtClean="0">
                      <a:solidFill>
                        <a:srgbClr val="000000"/>
                      </a:solidFill>
                    </a:rPr>
                    <a:t> </a:t>
                  </a:r>
                  <a:r>
                    <a:rPr lang="en-US" dirty="0">
                      <a:solidFill>
                        <a:srgbClr val="00000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0000"/>
                      </a:solidFill>
                    </a:rPr>
                    <a:t>0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8400" y="5764768"/>
                  <a:ext cx="920445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5960" t="-8333" b="-26667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Flowchart: Or 28"/>
            <p:cNvSpPr/>
            <p:nvPr/>
          </p:nvSpPr>
          <p:spPr>
            <a:xfrm>
              <a:off x="1752600" y="5791200"/>
              <a:ext cx="304800" cy="304800"/>
            </a:xfrm>
            <a:prstGeom prst="flowChartOr">
              <a:avLst/>
            </a:prstGeom>
            <a:ln w="3175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1836420" y="5417820"/>
              <a:ext cx="137160" cy="137160"/>
            </a:xfrm>
            <a:prstGeom prst="flowChartConnector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cxnSp>
          <p:nvCxnSpPr>
            <p:cNvPr id="31" name="Straight Connector 30"/>
            <p:cNvCxnSpPr>
              <a:endCxn id="30" idx="4"/>
            </p:cNvCxnSpPr>
            <p:nvPr/>
          </p:nvCxnSpPr>
          <p:spPr>
            <a:xfrm flipV="1">
              <a:off x="1905000" y="5554980"/>
              <a:ext cx="0" cy="412830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774045" y="4435078"/>
            <a:ext cx="3595911" cy="1737122"/>
            <a:chOff x="2522585" y="3951231"/>
            <a:chExt cx="3595911" cy="1737122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2918096" y="4139051"/>
              <a:ext cx="32004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918096" y="4603892"/>
              <a:ext cx="32004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918096" y="5055377"/>
              <a:ext cx="32004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522585" y="3951231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0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522585" y="4408034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q</a:t>
              </a:r>
              <a:r>
                <a:rPr lang="en-US" baseline="-25000" dirty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22585" y="4869441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2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252595" y="3951231"/>
              <a:ext cx="353559" cy="35355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</a:rPr>
                <a:t>X</a:t>
              </a:r>
              <a:endParaRPr lang="en-US" sz="28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452109" y="4073140"/>
              <a:ext cx="304800" cy="678180"/>
              <a:chOff x="4491187" y="4714684"/>
              <a:chExt cx="304800" cy="678180"/>
            </a:xfrm>
          </p:grpSpPr>
          <p:sp>
            <p:nvSpPr>
              <p:cNvPr id="47" name="Flowchart: Or 46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8" name="Flowchart: Connector 47"/>
              <p:cNvSpPr/>
              <p:nvPr/>
            </p:nvSpPr>
            <p:spPr>
              <a:xfrm>
                <a:off x="4575007" y="4714684"/>
                <a:ext cx="137160" cy="137160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9" name="Straight Connector 48"/>
              <p:cNvCxnSpPr>
                <a:endCxn id="48" idx="4"/>
              </p:cNvCxnSpPr>
              <p:nvPr/>
            </p:nvCxnSpPr>
            <p:spPr>
              <a:xfrm flipV="1">
                <a:off x="4643587" y="4851844"/>
                <a:ext cx="0" cy="41283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101839" y="4058274"/>
              <a:ext cx="304800" cy="1592580"/>
              <a:chOff x="4491187" y="3800284"/>
              <a:chExt cx="304800" cy="1592580"/>
            </a:xfrm>
          </p:grpSpPr>
          <p:sp>
            <p:nvSpPr>
              <p:cNvPr id="44" name="Flowchart: Or 43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Flowchart: Connector 44"/>
              <p:cNvSpPr/>
              <p:nvPr/>
            </p:nvSpPr>
            <p:spPr>
              <a:xfrm>
                <a:off x="4575007" y="3800284"/>
                <a:ext cx="137160" cy="137160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46" name="Straight Connector 45"/>
              <p:cNvCxnSpPr>
                <a:stCxn id="44" idx="0"/>
                <a:endCxn id="45" idx="4"/>
              </p:cNvCxnSpPr>
              <p:nvPr/>
            </p:nvCxnSpPr>
            <p:spPr>
              <a:xfrm flipV="1">
                <a:off x="4643587" y="3937444"/>
                <a:ext cx="0" cy="115062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Connector 41"/>
            <p:cNvCxnSpPr/>
            <p:nvPr/>
          </p:nvCxnSpPr>
          <p:spPr>
            <a:xfrm>
              <a:off x="2918096" y="5504957"/>
              <a:ext cx="32004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2522585" y="5319021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3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92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PMDs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Move-based PMDs</a:t>
            </a:r>
            <a:endParaRPr lang="en-US" dirty="0"/>
          </a:p>
          <a:p>
            <a:pPr lvl="1"/>
            <a:r>
              <a:rPr lang="en-US" dirty="0" smtClean="0"/>
              <a:t>Explicit move instruction</a:t>
            </a:r>
          </a:p>
          <a:p>
            <a:pPr lvl="2"/>
            <a:r>
              <a:rPr lang="en-US" dirty="0" smtClean="0"/>
              <a:t>There are routing channels for qubit routing</a:t>
            </a:r>
          </a:p>
          <a:p>
            <a:pPr lvl="1"/>
            <a:r>
              <a:rPr lang="en-US" dirty="0" smtClean="0"/>
              <a:t>Examples: Ion-Trap, Photonics, Neutral </a:t>
            </a:r>
            <a:r>
              <a:rPr lang="en-US" dirty="0"/>
              <a:t>Atoms</a:t>
            </a:r>
          </a:p>
          <a:p>
            <a:r>
              <a:rPr lang="en-US" dirty="0"/>
              <a:t>SWAP-based PMDs</a:t>
            </a:r>
          </a:p>
          <a:p>
            <a:pPr lvl="1"/>
            <a:r>
              <a:rPr lang="en-US" dirty="0"/>
              <a:t>No move </a:t>
            </a:r>
            <a:r>
              <a:rPr lang="en-US" dirty="0" smtClean="0"/>
              <a:t>instruction</a:t>
            </a:r>
          </a:p>
          <a:p>
            <a:pPr lvl="2"/>
            <a:r>
              <a:rPr lang="en-US" dirty="0" smtClean="0"/>
              <a:t>There are no routing channels</a:t>
            </a:r>
            <a:endParaRPr lang="en-US" dirty="0"/>
          </a:p>
          <a:p>
            <a:pPr lvl="1"/>
            <a:r>
              <a:rPr lang="en-US" dirty="0"/>
              <a:t>Qubit routing via SWAP gate insertion</a:t>
            </a:r>
          </a:p>
          <a:p>
            <a:pPr lvl="1"/>
            <a:r>
              <a:rPr lang="en-US" dirty="0" smtClean="0"/>
              <a:t>Examples: Quantum </a:t>
            </a:r>
            <a:r>
              <a:rPr lang="en-US" dirty="0"/>
              <a:t>Dot, </a:t>
            </a:r>
            <a:r>
              <a:rPr lang="en-US" dirty="0" smtClean="0"/>
              <a:t>Superconducting</a:t>
            </a:r>
          </a:p>
          <a:p>
            <a:pPr lvl="1"/>
            <a:endParaRPr lang="en-US" dirty="0" smtClean="0"/>
          </a:p>
          <a:p>
            <a:r>
              <a:rPr lang="en-US" dirty="0"/>
              <a:t>Focus of this presentation is </a:t>
            </a:r>
            <a:r>
              <a:rPr lang="en-US" dirty="0" smtClean="0"/>
              <a:t>on </a:t>
            </a:r>
            <a:r>
              <a:rPr lang="en-US" u="sng" dirty="0" smtClean="0">
                <a:solidFill>
                  <a:srgbClr val="002060"/>
                </a:solidFill>
              </a:rPr>
              <a:t>SWAP-based </a:t>
            </a:r>
            <a:r>
              <a:rPr lang="en-US" u="sng" dirty="0">
                <a:solidFill>
                  <a:srgbClr val="002060"/>
                </a:solidFill>
              </a:rPr>
              <a:t>PMDs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67278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Geometric Constraints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Interaction Distance</a:t>
            </a:r>
          </a:p>
          <a:p>
            <a:pPr lvl="1"/>
            <a:r>
              <a:rPr lang="en-US" dirty="0" smtClean="0"/>
              <a:t>Adjacent </a:t>
            </a:r>
            <a:r>
              <a:rPr lang="en-US" dirty="0"/>
              <a:t>qubits can be involved in a two-qubit </a:t>
            </a:r>
            <a:r>
              <a:rPr lang="en-US" dirty="0" smtClean="0"/>
              <a:t>gate</a:t>
            </a:r>
          </a:p>
          <a:p>
            <a:pPr lvl="1"/>
            <a:r>
              <a:rPr lang="en-US" dirty="0"/>
              <a:t>Nearest </a:t>
            </a:r>
            <a:r>
              <a:rPr lang="en-US" dirty="0" smtClean="0"/>
              <a:t>neighbor architectures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Route </a:t>
            </a:r>
            <a:r>
              <a:rPr lang="en-US" dirty="0" smtClean="0">
                <a:solidFill>
                  <a:srgbClr val="FF0000"/>
                </a:solidFill>
              </a:rPr>
              <a:t>distant</a:t>
            </a:r>
            <a:r>
              <a:rPr lang="en-US" dirty="0" smtClean="0"/>
              <a:t> qubits </a:t>
            </a:r>
            <a:r>
              <a:rPr lang="en-US" dirty="0"/>
              <a:t>to make them adjacent</a:t>
            </a:r>
          </a:p>
          <a:p>
            <a:pPr lvl="1"/>
            <a:r>
              <a:rPr lang="en-US" dirty="0" smtClean="0"/>
              <a:t>Move-based: MOVE instruction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SWAP-based: insert </a:t>
            </a:r>
            <a:r>
              <a:rPr lang="en-US" dirty="0"/>
              <a:t>SWAP </a:t>
            </a:r>
            <a:r>
              <a:rPr lang="en-US" dirty="0" smtClean="0"/>
              <a:t>gates</a:t>
            </a:r>
          </a:p>
          <a:p>
            <a:pPr lvl="1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14781" y="4377517"/>
            <a:ext cx="27432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437890" y="4194637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11240" y="4194637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29007" y="4194637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20124" y="4194637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614781" y="5674532"/>
            <a:ext cx="2743200" cy="0"/>
          </a:xfrm>
          <a:prstGeom prst="line">
            <a:avLst/>
          </a:prstGeom>
          <a:ln w="317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437890" y="5491652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11240" y="5491652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29007" y="5491652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220124" y="5491652"/>
            <a:ext cx="365760" cy="365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Curved Connector 14"/>
          <p:cNvCxnSpPr/>
          <p:nvPr/>
        </p:nvCxnSpPr>
        <p:spPr>
          <a:xfrm rot="16200000" flipH="1">
            <a:off x="4053990" y="5396853"/>
            <a:ext cx="12700" cy="891117"/>
          </a:xfrm>
          <a:prstGeom prst="curvedConnector3">
            <a:avLst>
              <a:gd name="adj1" fmla="val 2580047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69640" y="41980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70221" y="5489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71558" y="5489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2161" y="5489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44834" y="5489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362601" y="54891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71558" y="5487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46098" y="54876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44834" y="54876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70221" y="548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46098" y="54940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7" name="Curved Connector 26"/>
          <p:cNvCxnSpPr/>
          <p:nvPr/>
        </p:nvCxnSpPr>
        <p:spPr>
          <a:xfrm rot="16200000" flipH="1">
            <a:off x="4960273" y="5409554"/>
            <a:ext cx="12700" cy="891117"/>
          </a:xfrm>
          <a:prstGeom prst="curvedConnector3">
            <a:avLst>
              <a:gd name="adj1" fmla="val 2580047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/>
          <p:nvPr/>
        </p:nvCxnSpPr>
        <p:spPr>
          <a:xfrm rot="16200000" flipH="1">
            <a:off x="5851391" y="5411854"/>
            <a:ext cx="12700" cy="891117"/>
          </a:xfrm>
          <a:prstGeom prst="curvedConnector3">
            <a:avLst>
              <a:gd name="adj1" fmla="val 2460047"/>
            </a:avLst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60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29722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7" grpId="1"/>
      <p:bldP spid="18" grpId="0"/>
      <p:bldP spid="19" grpId="0"/>
      <p:bldP spid="20" grpId="0"/>
      <p:bldP spid="21" grpId="0"/>
      <p:bldP spid="22" grpId="0"/>
      <p:bldP spid="23" grpId="0"/>
      <p:bldP spid="23" grpId="1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SWAP-based PMDs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SWAP insertion</a:t>
            </a:r>
          </a:p>
          <a:p>
            <a:pPr lvl="1"/>
            <a:r>
              <a:rPr lang="en-US" dirty="0"/>
              <a:t>Objective</a:t>
            </a:r>
          </a:p>
          <a:p>
            <a:pPr lvl="2"/>
            <a:r>
              <a:rPr lang="en-US" dirty="0" smtClean="0"/>
              <a:t>Ensure that all </a:t>
            </a:r>
            <a:r>
              <a:rPr lang="en-US" dirty="0"/>
              <a:t>two-qubit gates </a:t>
            </a:r>
            <a:r>
              <a:rPr lang="en-US" dirty="0" smtClean="0"/>
              <a:t>perform local operations (on adjacent qubits)</a:t>
            </a:r>
            <a:endParaRPr lang="en-US" dirty="0"/>
          </a:p>
          <a:p>
            <a:pPr lvl="1"/>
            <a:r>
              <a:rPr lang="en-US" dirty="0"/>
              <a:t>Side </a:t>
            </a:r>
            <a:r>
              <a:rPr lang="en-US" dirty="0" smtClean="0"/>
              <a:t>effects</a:t>
            </a:r>
            <a:endParaRPr lang="en-US" dirty="0"/>
          </a:p>
          <a:p>
            <a:pPr lvl="2"/>
            <a:r>
              <a:rPr lang="en-US" dirty="0"/>
              <a:t>More gates, and hence more area</a:t>
            </a:r>
          </a:p>
          <a:p>
            <a:pPr lvl="2"/>
            <a:r>
              <a:rPr lang="en-US" dirty="0" smtClean="0"/>
              <a:t>Higher logic </a:t>
            </a:r>
            <a:r>
              <a:rPr lang="en-US" dirty="0"/>
              <a:t>depth, and thus higher latency </a:t>
            </a:r>
            <a:r>
              <a:rPr lang="en-US" dirty="0" smtClean="0"/>
              <a:t>and higher </a:t>
            </a:r>
            <a:r>
              <a:rPr lang="en-US" dirty="0"/>
              <a:t>error rate</a:t>
            </a:r>
          </a:p>
          <a:p>
            <a:pPr lvl="1"/>
            <a:r>
              <a:rPr lang="en-US" dirty="0"/>
              <a:t>Minimize </a:t>
            </a:r>
            <a:r>
              <a:rPr lang="en-US" dirty="0" smtClean="0"/>
              <a:t>the </a:t>
            </a:r>
            <a:r>
              <a:rPr lang="en-US" dirty="0"/>
              <a:t>number of SWAP gates by placing frequently interacting qubits as close as possible on the fabric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This paper: MIP-based </a:t>
            </a:r>
            <a:r>
              <a:rPr lang="en-US" dirty="0">
                <a:solidFill>
                  <a:srgbClr val="FF0000"/>
                </a:solidFill>
              </a:rPr>
              <a:t>qubit </a:t>
            </a:r>
            <a:r>
              <a:rPr lang="en-US" dirty="0" smtClean="0">
                <a:solidFill>
                  <a:srgbClr val="FF0000"/>
                </a:solidFill>
              </a:rPr>
              <a:t>placement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Future work: Force-directed qubit placement (a more scalable solution)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5638800"/>
            <a:ext cx="3562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MIP: Mixed Integer Programming</a:t>
            </a:r>
          </a:p>
        </p:txBody>
      </p:sp>
    </p:spTree>
    <p:extLst>
      <p:ext uri="{BB962C8B-B14F-4D97-AF65-F5344CB8AC3E}">
        <p14:creationId xmlns:p14="http://schemas.microsoft.com/office/powerpoint/2010/main" val="68541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Quantum Dot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qubit placement: place </a:t>
            </a:r>
            <a:r>
              <a:rPr lang="en-US" dirty="0" err="1" smtClean="0"/>
              <a:t>qubits</a:t>
            </a:r>
            <a:r>
              <a:rPr lang="en-US" dirty="0" smtClean="0"/>
              <a:t> considering only their immediate interactions and ignoring their future interactions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806164" y="3159281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806164" y="3530730"/>
            <a:ext cx="182880" cy="18288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806164" y="4545869"/>
            <a:ext cx="182880" cy="18288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806164" y="3885029"/>
            <a:ext cx="182880" cy="182880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806164" y="4238222"/>
            <a:ext cx="182880" cy="182880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72050" y="2502231"/>
            <a:ext cx="2836817" cy="2831769"/>
            <a:chOff x="4210050" y="1899083"/>
            <a:chExt cx="2836817" cy="2831769"/>
          </a:xfrm>
        </p:grpSpPr>
        <p:grpSp>
          <p:nvGrpSpPr>
            <p:cNvPr id="11" name="Group 10"/>
            <p:cNvGrpSpPr/>
            <p:nvPr/>
          </p:nvGrpSpPr>
          <p:grpSpPr>
            <a:xfrm>
              <a:off x="4210050" y="1899083"/>
              <a:ext cx="2836817" cy="457200"/>
              <a:chOff x="4213860" y="1899083"/>
              <a:chExt cx="2836817" cy="4572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21386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40258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593477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>
                <a:stCxn id="30" idx="6"/>
                <a:endCxn id="31" idx="2"/>
              </p:cNvCxnSpPr>
              <p:nvPr/>
            </p:nvCxnSpPr>
            <p:spPr>
              <a:xfrm>
                <a:off x="4671060" y="2127683"/>
                <a:ext cx="731520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1" idx="6"/>
                <a:endCxn id="32" idx="2"/>
              </p:cNvCxnSpPr>
              <p:nvPr/>
            </p:nvCxnSpPr>
            <p:spPr>
              <a:xfrm>
                <a:off x="5859780" y="2127683"/>
                <a:ext cx="733697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210050" y="3085560"/>
              <a:ext cx="2836817" cy="457200"/>
              <a:chOff x="4213860" y="1899083"/>
              <a:chExt cx="2836817" cy="4572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21386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40258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593477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5" idx="6"/>
                <a:endCxn id="26" idx="2"/>
              </p:cNvCxnSpPr>
              <p:nvPr/>
            </p:nvCxnSpPr>
            <p:spPr>
              <a:xfrm>
                <a:off x="4671060" y="2127683"/>
                <a:ext cx="731520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>
              <a:xfrm>
                <a:off x="5859780" y="2127683"/>
                <a:ext cx="733697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>
              <a:stCxn id="25" idx="0"/>
              <a:endCxn id="30" idx="4"/>
            </p:cNvCxnSpPr>
            <p:nvPr/>
          </p:nvCxnSpPr>
          <p:spPr>
            <a:xfrm flipV="1">
              <a:off x="4438650" y="2356283"/>
              <a:ext cx="0" cy="729277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26" idx="0"/>
              <a:endCxn id="31" idx="4"/>
            </p:cNvCxnSpPr>
            <p:nvPr/>
          </p:nvCxnSpPr>
          <p:spPr>
            <a:xfrm flipV="1">
              <a:off x="5627370" y="2356283"/>
              <a:ext cx="0" cy="729277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7" idx="0"/>
              <a:endCxn id="32" idx="4"/>
            </p:cNvCxnSpPr>
            <p:nvPr/>
          </p:nvCxnSpPr>
          <p:spPr>
            <a:xfrm flipV="1">
              <a:off x="6818267" y="2356283"/>
              <a:ext cx="0" cy="729277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210050" y="4273652"/>
              <a:ext cx="2836817" cy="457200"/>
              <a:chOff x="4213860" y="1899083"/>
              <a:chExt cx="2836817" cy="4572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21386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40258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593477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20" idx="6"/>
                <a:endCxn id="21" idx="2"/>
              </p:cNvCxnSpPr>
              <p:nvPr/>
            </p:nvCxnSpPr>
            <p:spPr>
              <a:xfrm>
                <a:off x="4671060" y="2127683"/>
                <a:ext cx="731520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1" idx="6"/>
                <a:endCxn id="22" idx="2"/>
              </p:cNvCxnSpPr>
              <p:nvPr/>
            </p:nvCxnSpPr>
            <p:spPr>
              <a:xfrm>
                <a:off x="5859780" y="2127683"/>
                <a:ext cx="733697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>
              <a:stCxn id="20" idx="0"/>
              <a:endCxn id="25" idx="4"/>
            </p:cNvCxnSpPr>
            <p:nvPr/>
          </p:nvCxnSpPr>
          <p:spPr>
            <a:xfrm flipV="1">
              <a:off x="4438650" y="3542760"/>
              <a:ext cx="0" cy="730892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1" idx="0"/>
              <a:endCxn id="26" idx="4"/>
            </p:cNvCxnSpPr>
            <p:nvPr/>
          </p:nvCxnSpPr>
          <p:spPr>
            <a:xfrm flipV="1">
              <a:off x="5627370" y="3542760"/>
              <a:ext cx="0" cy="730892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2" idx="0"/>
              <a:endCxn id="27" idx="4"/>
            </p:cNvCxnSpPr>
            <p:nvPr/>
          </p:nvCxnSpPr>
          <p:spPr>
            <a:xfrm flipV="1">
              <a:off x="6818267" y="3542760"/>
              <a:ext cx="0" cy="730892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034764" y="3048000"/>
            <a:ext cx="2621704" cy="1773975"/>
            <a:chOff x="646144" y="3512794"/>
            <a:chExt cx="2621704" cy="177397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981848" y="3708107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81848" y="4078338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81848" y="4437932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46144" y="3512794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0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6144" y="3884243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q</a:t>
              </a:r>
              <a:r>
                <a:rPr lang="en-US" baseline="-25000" dirty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6144" y="4238542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2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56014" y="3558514"/>
              <a:ext cx="281599" cy="28159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</a:rPr>
                <a:t>X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300493" y="3655611"/>
              <a:ext cx="242764" cy="540149"/>
              <a:chOff x="4491187" y="4714684"/>
              <a:chExt cx="304800" cy="678180"/>
            </a:xfrm>
          </p:grpSpPr>
          <p:sp>
            <p:nvSpPr>
              <p:cNvPr id="56" name="Flowchart: Or 55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Flowchart: Connector 56"/>
              <p:cNvSpPr/>
              <p:nvPr/>
            </p:nvSpPr>
            <p:spPr>
              <a:xfrm>
                <a:off x="4575007" y="4714684"/>
                <a:ext cx="137160" cy="137160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endCxn id="57" idx="4"/>
              </p:cNvCxnSpPr>
              <p:nvPr/>
            </p:nvCxnSpPr>
            <p:spPr>
              <a:xfrm flipV="1">
                <a:off x="4643587" y="4851844"/>
                <a:ext cx="0" cy="41283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2250370" y="3643770"/>
              <a:ext cx="242764" cy="1268440"/>
              <a:chOff x="4491187" y="3800284"/>
              <a:chExt cx="304800" cy="1592580"/>
            </a:xfrm>
          </p:grpSpPr>
          <p:sp>
            <p:nvSpPr>
              <p:cNvPr id="53" name="Flowchart: Or 52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4" name="Flowchart: Connector 53"/>
              <p:cNvSpPr/>
              <p:nvPr/>
            </p:nvSpPr>
            <p:spPr>
              <a:xfrm>
                <a:off x="4575007" y="3800284"/>
                <a:ext cx="137160" cy="137160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5" name="Straight Connector 54"/>
              <p:cNvCxnSpPr>
                <a:stCxn id="53" idx="0"/>
                <a:endCxn id="54" idx="4"/>
              </p:cNvCxnSpPr>
              <p:nvPr/>
            </p:nvCxnSpPr>
            <p:spPr>
              <a:xfrm flipV="1">
                <a:off x="4643587" y="3937444"/>
                <a:ext cx="0" cy="115062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981848" y="4796008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46144" y="4591735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3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705891" y="4382697"/>
              <a:ext cx="242764" cy="889861"/>
              <a:chOff x="4491187" y="4275587"/>
              <a:chExt cx="304800" cy="1117277"/>
            </a:xfrm>
          </p:grpSpPr>
          <p:sp>
            <p:nvSpPr>
              <p:cNvPr id="50" name="Flowchart: Or 49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Flowchart: Connector 50"/>
              <p:cNvSpPr/>
              <p:nvPr/>
            </p:nvSpPr>
            <p:spPr>
              <a:xfrm>
                <a:off x="4575007" y="4275587"/>
                <a:ext cx="137160" cy="137163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2" name="Straight Connector 51"/>
              <p:cNvCxnSpPr>
                <a:stCxn id="50" idx="0"/>
                <a:endCxn id="51" idx="4"/>
              </p:cNvCxnSpPr>
              <p:nvPr/>
            </p:nvCxnSpPr>
            <p:spPr>
              <a:xfrm flipV="1">
                <a:off x="4643587" y="4412750"/>
                <a:ext cx="0" cy="675314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>
              <a:off x="973510" y="5154148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46144" y="4917437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4</a:t>
              </a:r>
              <a:endParaRPr lang="en-US" sz="160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9" name="Flowchart: Connector 58"/>
          <p:cNvSpPr/>
          <p:nvPr/>
        </p:nvSpPr>
        <p:spPr>
          <a:xfrm>
            <a:off x="5071110" y="2609591"/>
            <a:ext cx="228600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0" name="Flowchart: Connector 59"/>
          <p:cNvSpPr/>
          <p:nvPr/>
        </p:nvSpPr>
        <p:spPr>
          <a:xfrm>
            <a:off x="6275070" y="2609591"/>
            <a:ext cx="228600" cy="2286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1" name="Flowchart: Connector 60"/>
          <p:cNvSpPr/>
          <p:nvPr/>
        </p:nvSpPr>
        <p:spPr>
          <a:xfrm>
            <a:off x="6275070" y="3826945"/>
            <a:ext cx="228600" cy="2286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2" name="Flowchart: Connector 61"/>
          <p:cNvSpPr/>
          <p:nvPr/>
        </p:nvSpPr>
        <p:spPr>
          <a:xfrm>
            <a:off x="7465967" y="2609591"/>
            <a:ext cx="228600" cy="228600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3" name="Flowchart: Connector 62"/>
          <p:cNvSpPr/>
          <p:nvPr/>
        </p:nvSpPr>
        <p:spPr>
          <a:xfrm>
            <a:off x="7465967" y="3834565"/>
            <a:ext cx="228600" cy="228600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57750" y="2173211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CNOT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5040630" y="217499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734300" y="3556499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CNOT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496050" y="3506335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CNOT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3416876" y="5791200"/>
            <a:ext cx="2310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SWAP gates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45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12135 2.22222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35 2.22222E-6 L -4.72222E-6 2.22222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22222E-6 L -0.13177 2.22222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9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2.22222E-6 L 0.13264 2.22222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77 2.22222E-6 L 0.26042 2.2222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2.22222E-6 L -0.13178 2.22222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42 2.22222E-6 L 0.26042 0.1696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7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21 2.22222E-6 L -0.13021 0.1696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042 0.16967 L 0.26042 2.22222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95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21 0.16967 L -0.13021 2.22222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59" grpId="2" animBg="1"/>
      <p:bldP spid="59" grpId="3" animBg="1"/>
      <p:bldP spid="59" grpId="4" animBg="1"/>
      <p:bldP spid="60" grpId="0" animBg="1"/>
      <p:bldP spid="60" grpId="1" animBg="1"/>
      <p:bldP spid="60" grpId="2" animBg="1"/>
      <p:bldP spid="60" grpId="3" animBg="1"/>
      <p:bldP spid="61" grpId="0" animBg="1"/>
      <p:bldP spid="62" grpId="0" animBg="1"/>
      <p:bldP spid="62" grpId="1" animBg="1"/>
      <p:bldP spid="62" grpId="2" animBg="1"/>
      <p:bldP spid="62" grpId="3" animBg="1"/>
      <p:bldP spid="63" grpId="0" animBg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Quantum Dot (cont’d)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Improved qubit placement: place qubits by considering their future interactions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806164" y="3159281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806164" y="3530730"/>
            <a:ext cx="182880" cy="18288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806164" y="4545869"/>
            <a:ext cx="182880" cy="18288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806164" y="3885029"/>
            <a:ext cx="182880" cy="182880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Flowchart: Connector 8"/>
          <p:cNvSpPr/>
          <p:nvPr/>
        </p:nvSpPr>
        <p:spPr>
          <a:xfrm>
            <a:off x="806164" y="4238222"/>
            <a:ext cx="182880" cy="182880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72050" y="2502231"/>
            <a:ext cx="2836817" cy="2831769"/>
            <a:chOff x="4210050" y="1899083"/>
            <a:chExt cx="2836817" cy="2831769"/>
          </a:xfrm>
        </p:grpSpPr>
        <p:grpSp>
          <p:nvGrpSpPr>
            <p:cNvPr id="11" name="Group 10"/>
            <p:cNvGrpSpPr/>
            <p:nvPr/>
          </p:nvGrpSpPr>
          <p:grpSpPr>
            <a:xfrm>
              <a:off x="4210050" y="1899083"/>
              <a:ext cx="2836817" cy="457200"/>
              <a:chOff x="4213860" y="1899083"/>
              <a:chExt cx="2836817" cy="45720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421386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540258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593477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>
                <a:stCxn id="30" idx="6"/>
                <a:endCxn id="31" idx="2"/>
              </p:cNvCxnSpPr>
              <p:nvPr/>
            </p:nvCxnSpPr>
            <p:spPr>
              <a:xfrm>
                <a:off x="4671060" y="2127683"/>
                <a:ext cx="731520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1" idx="6"/>
                <a:endCxn id="32" idx="2"/>
              </p:cNvCxnSpPr>
              <p:nvPr/>
            </p:nvCxnSpPr>
            <p:spPr>
              <a:xfrm>
                <a:off x="5859780" y="2127683"/>
                <a:ext cx="733697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4210050" y="3085560"/>
              <a:ext cx="2836817" cy="457200"/>
              <a:chOff x="4213860" y="1899083"/>
              <a:chExt cx="2836817" cy="4572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421386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40258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593477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5" idx="6"/>
                <a:endCxn id="26" idx="2"/>
              </p:cNvCxnSpPr>
              <p:nvPr/>
            </p:nvCxnSpPr>
            <p:spPr>
              <a:xfrm>
                <a:off x="4671060" y="2127683"/>
                <a:ext cx="731520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6" idx="6"/>
                <a:endCxn id="27" idx="2"/>
              </p:cNvCxnSpPr>
              <p:nvPr/>
            </p:nvCxnSpPr>
            <p:spPr>
              <a:xfrm>
                <a:off x="5859780" y="2127683"/>
                <a:ext cx="733697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>
              <a:stCxn id="25" idx="0"/>
              <a:endCxn id="30" idx="4"/>
            </p:cNvCxnSpPr>
            <p:nvPr/>
          </p:nvCxnSpPr>
          <p:spPr>
            <a:xfrm flipV="1">
              <a:off x="4438650" y="2356283"/>
              <a:ext cx="0" cy="729277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26" idx="0"/>
              <a:endCxn id="31" idx="4"/>
            </p:cNvCxnSpPr>
            <p:nvPr/>
          </p:nvCxnSpPr>
          <p:spPr>
            <a:xfrm flipV="1">
              <a:off x="5627370" y="2356283"/>
              <a:ext cx="0" cy="729277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27" idx="0"/>
              <a:endCxn id="32" idx="4"/>
            </p:cNvCxnSpPr>
            <p:nvPr/>
          </p:nvCxnSpPr>
          <p:spPr>
            <a:xfrm flipV="1">
              <a:off x="6818267" y="2356283"/>
              <a:ext cx="0" cy="729277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4210050" y="4273652"/>
              <a:ext cx="2836817" cy="457200"/>
              <a:chOff x="4213860" y="1899083"/>
              <a:chExt cx="2836817" cy="4572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421386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402580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6593477" y="1899083"/>
                <a:ext cx="457200" cy="4572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>
                <a:stCxn id="20" idx="6"/>
                <a:endCxn id="21" idx="2"/>
              </p:cNvCxnSpPr>
              <p:nvPr/>
            </p:nvCxnSpPr>
            <p:spPr>
              <a:xfrm>
                <a:off x="4671060" y="2127683"/>
                <a:ext cx="731520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stCxn id="21" idx="6"/>
                <a:endCxn id="22" idx="2"/>
              </p:cNvCxnSpPr>
              <p:nvPr/>
            </p:nvCxnSpPr>
            <p:spPr>
              <a:xfrm>
                <a:off x="5859780" y="2127683"/>
                <a:ext cx="733697" cy="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>
              <a:stCxn id="20" idx="0"/>
              <a:endCxn id="25" idx="4"/>
            </p:cNvCxnSpPr>
            <p:nvPr/>
          </p:nvCxnSpPr>
          <p:spPr>
            <a:xfrm flipV="1">
              <a:off x="4438650" y="3542760"/>
              <a:ext cx="0" cy="730892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1" idx="0"/>
              <a:endCxn id="26" idx="4"/>
            </p:cNvCxnSpPr>
            <p:nvPr/>
          </p:nvCxnSpPr>
          <p:spPr>
            <a:xfrm flipV="1">
              <a:off x="5627370" y="3542760"/>
              <a:ext cx="0" cy="730892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22" idx="0"/>
              <a:endCxn id="27" idx="4"/>
            </p:cNvCxnSpPr>
            <p:nvPr/>
          </p:nvCxnSpPr>
          <p:spPr>
            <a:xfrm flipV="1">
              <a:off x="6818267" y="3542760"/>
              <a:ext cx="0" cy="730892"/>
            </a:xfrm>
            <a:prstGeom prst="line">
              <a:avLst/>
            </a:prstGeom>
            <a:ln w="31750">
              <a:solidFill>
                <a:srgbClr val="000000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034764" y="3048000"/>
            <a:ext cx="2621704" cy="1773975"/>
            <a:chOff x="646144" y="3512794"/>
            <a:chExt cx="2621704" cy="1773975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981848" y="3708107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81848" y="4078338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81848" y="4437932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46144" y="3512794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0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6144" y="3884243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q</a:t>
              </a:r>
              <a:r>
                <a:rPr lang="en-US" baseline="-25000" dirty="0">
                  <a:solidFill>
                    <a:srgbClr val="000000"/>
                  </a:solidFill>
                </a:rPr>
                <a:t>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6144" y="4238542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2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756014" y="3558514"/>
              <a:ext cx="281599" cy="281599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</a:rPr>
                <a:t>X</a:t>
              </a:r>
              <a:endParaRPr lang="en-US" sz="24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300493" y="3655611"/>
              <a:ext cx="242764" cy="540149"/>
              <a:chOff x="4491187" y="4714684"/>
              <a:chExt cx="304800" cy="678180"/>
            </a:xfrm>
          </p:grpSpPr>
          <p:sp>
            <p:nvSpPr>
              <p:cNvPr id="56" name="Flowchart: Or 55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Flowchart: Connector 56"/>
              <p:cNvSpPr/>
              <p:nvPr/>
            </p:nvSpPr>
            <p:spPr>
              <a:xfrm>
                <a:off x="4575007" y="4714684"/>
                <a:ext cx="137160" cy="137160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8" name="Straight Connector 57"/>
              <p:cNvCxnSpPr>
                <a:endCxn id="57" idx="4"/>
              </p:cNvCxnSpPr>
              <p:nvPr/>
            </p:nvCxnSpPr>
            <p:spPr>
              <a:xfrm flipV="1">
                <a:off x="4643587" y="4851844"/>
                <a:ext cx="0" cy="41283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2250370" y="3643770"/>
              <a:ext cx="242764" cy="1268440"/>
              <a:chOff x="4491187" y="3800284"/>
              <a:chExt cx="304800" cy="1592580"/>
            </a:xfrm>
          </p:grpSpPr>
          <p:sp>
            <p:nvSpPr>
              <p:cNvPr id="53" name="Flowchart: Or 52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4" name="Flowchart: Connector 53"/>
              <p:cNvSpPr/>
              <p:nvPr/>
            </p:nvSpPr>
            <p:spPr>
              <a:xfrm>
                <a:off x="4575007" y="3800284"/>
                <a:ext cx="137160" cy="137160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5" name="Straight Connector 54"/>
              <p:cNvCxnSpPr>
                <a:stCxn id="53" idx="0"/>
                <a:endCxn id="54" idx="4"/>
              </p:cNvCxnSpPr>
              <p:nvPr/>
            </p:nvCxnSpPr>
            <p:spPr>
              <a:xfrm flipV="1">
                <a:off x="4643587" y="3937444"/>
                <a:ext cx="0" cy="1150620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>
              <a:off x="981848" y="4796008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646144" y="4591735"/>
              <a:ext cx="306674" cy="29416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0000"/>
                  </a:solidFill>
                </a:rPr>
                <a:t>3</a:t>
              </a:r>
              <a:endParaRPr lang="en-US" baseline="-25000" dirty="0">
                <a:solidFill>
                  <a:srgbClr val="000000"/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2705891" y="4382697"/>
              <a:ext cx="242764" cy="889861"/>
              <a:chOff x="4491187" y="4275587"/>
              <a:chExt cx="304800" cy="1117277"/>
            </a:xfrm>
          </p:grpSpPr>
          <p:sp>
            <p:nvSpPr>
              <p:cNvPr id="50" name="Flowchart: Or 49"/>
              <p:cNvSpPr/>
              <p:nvPr/>
            </p:nvSpPr>
            <p:spPr>
              <a:xfrm>
                <a:off x="4491187" y="5088064"/>
                <a:ext cx="304800" cy="304800"/>
              </a:xfrm>
              <a:prstGeom prst="flowChartOr">
                <a:avLst/>
              </a:prstGeom>
              <a:ln w="3175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Flowchart: Connector 50"/>
              <p:cNvSpPr/>
              <p:nvPr/>
            </p:nvSpPr>
            <p:spPr>
              <a:xfrm>
                <a:off x="4575007" y="4275587"/>
                <a:ext cx="137160" cy="137163"/>
              </a:xfrm>
              <a:prstGeom prst="flowChartConnector">
                <a:avLst/>
              </a:prstGeom>
              <a:solidFill>
                <a:srgbClr val="000000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52" name="Straight Connector 51"/>
              <p:cNvCxnSpPr>
                <a:stCxn id="50" idx="0"/>
                <a:endCxn id="51" idx="4"/>
              </p:cNvCxnSpPr>
              <p:nvPr/>
            </p:nvCxnSpPr>
            <p:spPr>
              <a:xfrm flipV="1">
                <a:off x="4643587" y="4412750"/>
                <a:ext cx="0" cy="675314"/>
              </a:xfrm>
              <a:prstGeom prst="line">
                <a:avLst/>
              </a:prstGeom>
              <a:ln w="31750">
                <a:solidFill>
                  <a:srgbClr val="000000"/>
                </a:solidFill>
              </a:ln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>
              <a:off x="973510" y="5154148"/>
              <a:ext cx="2286000" cy="0"/>
            </a:xfrm>
            <a:prstGeom prst="line">
              <a:avLst/>
            </a:prstGeom>
            <a:ln w="317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46144" y="4917437"/>
              <a:ext cx="3850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q</a:t>
              </a:r>
              <a:r>
                <a:rPr lang="en-US" sz="1600" baseline="-25000" dirty="0" smtClean="0">
                  <a:solidFill>
                    <a:srgbClr val="000000"/>
                  </a:solidFill>
                </a:rPr>
                <a:t>4</a:t>
              </a:r>
              <a:endParaRPr lang="en-US" sz="1600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59" name="Flowchart: Connector 58"/>
          <p:cNvSpPr/>
          <p:nvPr/>
        </p:nvSpPr>
        <p:spPr>
          <a:xfrm>
            <a:off x="5071110" y="2609591"/>
            <a:ext cx="228600" cy="228600"/>
          </a:xfrm>
          <a:prstGeom prst="flowChartConnector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0" name="Flowchart: Connector 59"/>
          <p:cNvSpPr/>
          <p:nvPr/>
        </p:nvSpPr>
        <p:spPr>
          <a:xfrm>
            <a:off x="6275070" y="2609591"/>
            <a:ext cx="228600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1" name="Flowchart: Connector 60"/>
          <p:cNvSpPr/>
          <p:nvPr/>
        </p:nvSpPr>
        <p:spPr>
          <a:xfrm>
            <a:off x="6275070" y="3826945"/>
            <a:ext cx="228600" cy="228600"/>
          </a:xfrm>
          <a:prstGeom prst="flowChartConnector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2" name="Flowchart: Connector 61"/>
          <p:cNvSpPr/>
          <p:nvPr/>
        </p:nvSpPr>
        <p:spPr>
          <a:xfrm>
            <a:off x="7465967" y="2609591"/>
            <a:ext cx="228600" cy="228600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3" name="Flowchart: Connector 62"/>
          <p:cNvSpPr/>
          <p:nvPr/>
        </p:nvSpPr>
        <p:spPr>
          <a:xfrm>
            <a:off x="7465967" y="3834565"/>
            <a:ext cx="228600" cy="228600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57750" y="2173211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CNOT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248308" y="2174997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34300" y="3556499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CNOT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496050" y="3506335"/>
            <a:ext cx="715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CNOT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3416876" y="5791200"/>
            <a:ext cx="2077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 SWAP gate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982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-0.12378 0.002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78 0.00278 L 0.00122 0.0027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666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22222E-6 L -3.05556E-6 0.1694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16667 L 0.00122 0.0027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8194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16945 L -3.05556E-6 0.0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0" grpId="2" animBg="1"/>
      <p:bldP spid="60" grpId="3" animBg="1"/>
      <p:bldP spid="62" grpId="0" animBg="1"/>
      <p:bldP spid="62" grpId="1" animBg="1"/>
      <p:bldP spid="70" grpId="0"/>
      <p:bldP spid="70" grpId="1"/>
      <p:bldP spid="71" grpId="0"/>
      <p:bldP spid="71" grpId="1"/>
      <p:bldP spid="72" grpId="0"/>
      <p:bldP spid="72" grpId="1"/>
      <p:bldP spid="73" grpId="0"/>
      <p:bldP spid="73" grpId="1"/>
      <p:bldP spid="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1946</TotalTime>
  <Words>1571</Words>
  <Application>Microsoft Office PowerPoint</Application>
  <PresentationFormat>On-screen Show (4:3)</PresentationFormat>
  <Paragraphs>715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Bookman Old Style</vt:lpstr>
      <vt:lpstr>Calibri</vt:lpstr>
      <vt:lpstr>Cambria Math</vt:lpstr>
      <vt:lpstr>Courier New</vt:lpstr>
      <vt:lpstr>Gill Sans MT</vt:lpstr>
      <vt:lpstr>Times New Roman</vt:lpstr>
      <vt:lpstr>Wingdings</vt:lpstr>
      <vt:lpstr>Wingdings 3</vt:lpstr>
      <vt:lpstr>Origin</vt:lpstr>
      <vt:lpstr>Qubit Placement to  Minimize Communication Overhead in  2D Quantum Architectures</vt:lpstr>
      <vt:lpstr>Outline</vt:lpstr>
      <vt:lpstr>Quantum Computing</vt:lpstr>
      <vt:lpstr>Quantum Circuits</vt:lpstr>
      <vt:lpstr>Quantum PMDs</vt:lpstr>
      <vt:lpstr>Geometric Constraints</vt:lpstr>
      <vt:lpstr>SWAP-based PMDs</vt:lpstr>
      <vt:lpstr>Example on Quantum Dot</vt:lpstr>
      <vt:lpstr>Example on Quantum Dot (cont’d)</vt:lpstr>
      <vt:lpstr>Qubit Placement</vt:lpstr>
      <vt:lpstr>Kaufmann and Broeckx’s Linearization</vt:lpstr>
      <vt:lpstr>MIP Optimization Framework</vt:lpstr>
      <vt:lpstr>SWAP Insertion</vt:lpstr>
      <vt:lpstr>Solution Improvement (1)</vt:lpstr>
      <vt:lpstr>Solution Improvement (2)</vt:lpstr>
      <vt:lpstr>Improved Qubit Placement</vt:lpstr>
      <vt:lpstr>Force-directed Qubit Placement</vt:lpstr>
      <vt:lpstr>Results (1)</vt:lpstr>
      <vt:lpstr>Results (2)</vt:lpstr>
      <vt:lpstr>Results (3)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</dc:creator>
  <cp:lastModifiedBy>Alireza</cp:lastModifiedBy>
  <cp:revision>255</cp:revision>
  <cp:lastPrinted>2013-06-17T06:00:37Z</cp:lastPrinted>
  <dcterms:created xsi:type="dcterms:W3CDTF">2006-08-16T00:00:00Z</dcterms:created>
  <dcterms:modified xsi:type="dcterms:W3CDTF">2014-07-16T15:35:44Z</dcterms:modified>
</cp:coreProperties>
</file>