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2" r:id="rId4"/>
    <p:sldId id="266" r:id="rId5"/>
    <p:sldId id="263" r:id="rId6"/>
    <p:sldId id="265" r:id="rId7"/>
    <p:sldId id="264" r:id="rId8"/>
    <p:sldId id="270" r:id="rId9"/>
    <p:sldId id="269" r:id="rId10"/>
    <p:sldId id="268" r:id="rId11"/>
    <p:sldId id="27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9A0000"/>
    <a:srgbClr val="990000"/>
    <a:srgbClr val="00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reza\Dropbox\Papers\LNN_Synthesis\presentation\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Improvement</a:t>
            </a:r>
            <a:r>
              <a:rPr lang="en-US" baseline="0"/>
              <a:t> over [18]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15875">
              <a:solidFill>
                <a:srgbClr val="000000"/>
              </a:solidFill>
            </a:ln>
          </c:spPr>
          <c:invertIfNegative val="0"/>
          <c:dPt>
            <c:idx val="36"/>
            <c:invertIfNegative val="0"/>
            <c:bubble3D val="0"/>
            <c:spPr>
              <a:solidFill>
                <a:srgbClr val="FF0000"/>
              </a:solidFill>
              <a:ln w="15875">
                <a:solidFill>
                  <a:srgbClr val="000000"/>
                </a:solidFill>
              </a:ln>
            </c:spPr>
          </c:dPt>
          <c:dLbls>
            <c:dLbl>
              <c:idx val="36"/>
              <c:layout>
                <c:manualLayout>
                  <c:x val="-2.1049870452872669E-16"/>
                  <c:y val="7.4962120519021192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Sheet1!$A$3:$A$39</c:f>
              <c:strCache>
                <c:ptCount val="37"/>
                <c:pt idx="0">
                  <c:v> 3_17_13  </c:v>
                </c:pt>
                <c:pt idx="1">
                  <c:v> 4_49_17  </c:v>
                </c:pt>
                <c:pt idx="2">
                  <c:v> 4gt10-v1_81  </c:v>
                </c:pt>
                <c:pt idx="3">
                  <c:v> 4gt11_84  </c:v>
                </c:pt>
                <c:pt idx="4">
                  <c:v> 4gt12-v1_89  </c:v>
                </c:pt>
                <c:pt idx="5">
                  <c:v> 4gt13-v1_93  </c:v>
                </c:pt>
                <c:pt idx="6">
                  <c:v> 4gt4-v0_80  </c:v>
                </c:pt>
                <c:pt idx="7">
                  <c:v> 4gt5_75  </c:v>
                </c:pt>
                <c:pt idx="8">
                  <c:v> 4mod5-v1_23  </c:v>
                </c:pt>
                <c:pt idx="9">
                  <c:v> 4mod7-v0_95  </c:v>
                </c:pt>
                <c:pt idx="10">
                  <c:v> aj-e11_165  </c:v>
                </c:pt>
                <c:pt idx="11">
                  <c:v> alu-v4_36  </c:v>
                </c:pt>
                <c:pt idx="12">
                  <c:v> decod24-v3_46  </c:v>
                </c:pt>
                <c:pt idx="13">
                  <c:v> ham7_104  </c:v>
                </c:pt>
                <c:pt idx="14">
                  <c:v> hwb4_52  </c:v>
                </c:pt>
                <c:pt idx="15">
                  <c:v> hwb5_55  </c:v>
                </c:pt>
                <c:pt idx="16">
                  <c:v> hwb6_58  </c:v>
                </c:pt>
                <c:pt idx="17">
                  <c:v> hwb7_62  </c:v>
                </c:pt>
                <c:pt idx="18">
                  <c:v> hwb8_118  </c:v>
                </c:pt>
                <c:pt idx="19">
                  <c:v> hwb9_123  </c:v>
                </c:pt>
                <c:pt idx="20">
                  <c:v> mod5adder_128  </c:v>
                </c:pt>
                <c:pt idx="21">
                  <c:v> mod8-10_177  </c:v>
                </c:pt>
                <c:pt idx="22">
                  <c:v> rd32-v0_67  </c:v>
                </c:pt>
                <c:pt idx="23">
                  <c:v> rd53_135  </c:v>
                </c:pt>
                <c:pt idx="24">
                  <c:v> rd73_140  </c:v>
                </c:pt>
                <c:pt idx="25">
                  <c:v> sym9_148  </c:v>
                </c:pt>
                <c:pt idx="26">
                  <c:v> sys6-v0_144  </c:v>
                </c:pt>
                <c:pt idx="27">
                  <c:v> urf1_149  </c:v>
                </c:pt>
                <c:pt idx="28">
                  <c:v> urf2_152  </c:v>
                </c:pt>
                <c:pt idx="29">
                  <c:v> urf5_158  </c:v>
                </c:pt>
                <c:pt idx="30">
                  <c:v>QFT5</c:v>
                </c:pt>
                <c:pt idx="31">
                  <c:v>QFT6</c:v>
                </c:pt>
                <c:pt idx="32">
                  <c:v>QFT7</c:v>
                </c:pt>
                <c:pt idx="33">
                  <c:v>QFT8</c:v>
                </c:pt>
                <c:pt idx="34">
                  <c:v>QFT9</c:v>
                </c:pt>
                <c:pt idx="35">
                  <c:v>QFT10</c:v>
                </c:pt>
                <c:pt idx="36">
                  <c:v>AVG</c:v>
                </c:pt>
              </c:strCache>
            </c:strRef>
          </c:cat>
          <c:val>
            <c:numRef>
              <c:f>Sheet1!$E$3:$E$39</c:f>
              <c:numCache>
                <c:formatCode>General</c:formatCode>
                <c:ptCount val="37"/>
                <c:pt idx="0">
                  <c:v>33</c:v>
                </c:pt>
                <c:pt idx="1">
                  <c:v>40</c:v>
                </c:pt>
                <c:pt idx="2">
                  <c:v>33</c:v>
                </c:pt>
                <c:pt idx="3">
                  <c:v>67</c:v>
                </c:pt>
                <c:pt idx="4">
                  <c:v>0</c:v>
                </c:pt>
                <c:pt idx="5">
                  <c:v>45</c:v>
                </c:pt>
                <c:pt idx="6">
                  <c:v>0</c:v>
                </c:pt>
                <c:pt idx="7">
                  <c:v>29</c:v>
                </c:pt>
                <c:pt idx="8">
                  <c:v>44</c:v>
                </c:pt>
                <c:pt idx="9">
                  <c:v>25</c:v>
                </c:pt>
                <c:pt idx="10">
                  <c:v>8</c:v>
                </c:pt>
                <c:pt idx="11">
                  <c:v>22</c:v>
                </c:pt>
                <c:pt idx="12">
                  <c:v>25</c:v>
                </c:pt>
                <c:pt idx="13">
                  <c:v>19</c:v>
                </c:pt>
                <c:pt idx="14">
                  <c:v>29</c:v>
                </c:pt>
                <c:pt idx="15">
                  <c:v>20</c:v>
                </c:pt>
                <c:pt idx="16">
                  <c:v>13</c:v>
                </c:pt>
                <c:pt idx="17">
                  <c:v>42</c:v>
                </c:pt>
                <c:pt idx="18">
                  <c:v>41</c:v>
                </c:pt>
                <c:pt idx="19">
                  <c:v>43</c:v>
                </c:pt>
                <c:pt idx="20">
                  <c:v>40</c:v>
                </c:pt>
                <c:pt idx="21">
                  <c:v>6</c:v>
                </c:pt>
                <c:pt idx="22">
                  <c:v>0</c:v>
                </c:pt>
                <c:pt idx="23">
                  <c:v>13</c:v>
                </c:pt>
                <c:pt idx="24">
                  <c:v>10</c:v>
                </c:pt>
                <c:pt idx="25">
                  <c:v>38</c:v>
                </c:pt>
                <c:pt idx="26">
                  <c:v>5</c:v>
                </c:pt>
                <c:pt idx="27">
                  <c:v>27</c:v>
                </c:pt>
                <c:pt idx="28">
                  <c:v>31</c:v>
                </c:pt>
                <c:pt idx="29">
                  <c:v>25</c:v>
                </c:pt>
                <c:pt idx="30">
                  <c:v>50</c:v>
                </c:pt>
                <c:pt idx="31">
                  <c:v>45</c:v>
                </c:pt>
                <c:pt idx="32">
                  <c:v>33</c:v>
                </c:pt>
                <c:pt idx="33">
                  <c:v>45</c:v>
                </c:pt>
                <c:pt idx="34">
                  <c:v>38</c:v>
                </c:pt>
                <c:pt idx="35">
                  <c:v>43</c:v>
                </c:pt>
                <c:pt idx="36" formatCode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299072"/>
        <c:axId val="296299632"/>
      </c:barChart>
      <c:catAx>
        <c:axId val="29629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96299632"/>
        <c:crosses val="autoZero"/>
        <c:auto val="1"/>
        <c:lblAlgn val="ctr"/>
        <c:lblOffset val="100"/>
        <c:noMultiLvlLbl val="0"/>
      </c:catAx>
      <c:valAx>
        <c:axId val="296299632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050" b="1">
                <a:solidFill>
                  <a:srgbClr val="000000"/>
                </a:solidFill>
              </a:defRPr>
            </a:pPr>
            <a:endParaRPr lang="en-US"/>
          </a:p>
        </c:txPr>
        <c:crossAx val="29629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9B17-CA9D-4197-A1B2-D15065B41A1A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A710-C332-433D-82D3-5866C7873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3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710-C332-433D-82D3-5866C7873E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this to Quantum Dot!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FA710-C332-433D-82D3-5866C7873E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854700"/>
            <a:ext cx="9144000" cy="1003300"/>
          </a:xfrm>
          <a:prstGeom prst="rect">
            <a:avLst/>
          </a:prstGeom>
          <a:solidFill>
            <a:srgbClr val="991B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921376" y="30822"/>
            <a:ext cx="1191802" cy="11404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df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1.pdf"/><Relationship Id="rId9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trak.usc.ed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0" y="632219"/>
            <a:ext cx="9129299" cy="2412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Optimization of Quantum Circuits for Interaction Distance in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Linear Nearest Neighbor </a:t>
            </a:r>
            <a:r>
              <a:rPr lang="en-US" sz="32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Architectures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50" y="2956558"/>
            <a:ext cx="9129299" cy="12736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Alireza Shafaei, Mehdi Saeedi, Massoud Pedram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University of Southern California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Department of Electrical Engineering</a:t>
            </a:r>
            <a:endParaRPr kumimoji="0" lang="en-US" sz="2400" i="1" u="none" strike="noStrike" kern="1200" cap="none" spc="0" normalizeH="0" baseline="0" noProof="0" dirty="0" smtClean="0"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001" y="5394983"/>
            <a:ext cx="595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Supported </a:t>
            </a:r>
            <a:r>
              <a:rPr lang="en-US" sz="1600" b="1" dirty="0"/>
              <a:t>by </a:t>
            </a:r>
            <a:r>
              <a:rPr lang="en-US" sz="1600" b="1" dirty="0" smtClean="0"/>
              <a:t>the IARPA </a:t>
            </a:r>
            <a:r>
              <a:rPr lang="en-US" sz="1600" b="1" dirty="0"/>
              <a:t>Quantum Computer Science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1" y="5923243"/>
            <a:ext cx="2362200" cy="82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9" y="60714"/>
            <a:ext cx="979735" cy="979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6" y="6277565"/>
            <a:ext cx="2362237" cy="472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37" y="4452245"/>
            <a:ext cx="1657005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9278" y="4833245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  <a:hlinkClick r:id="rId6"/>
              </a:rPr>
              <a:t>http://atrak.usc.edu/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9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493726"/>
            <a:ext cx="8280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[18] M</a:t>
            </a:r>
            <a:r>
              <a:rPr lang="en-US" sz="1050" dirty="0">
                <a:solidFill>
                  <a:srgbClr val="000000"/>
                </a:solidFill>
              </a:rPr>
              <a:t>. Saeedi, R. </a:t>
            </a:r>
            <a:r>
              <a:rPr lang="en-US" sz="1050" dirty="0" err="1">
                <a:solidFill>
                  <a:srgbClr val="000000"/>
                </a:solidFill>
              </a:rPr>
              <a:t>Wille</a:t>
            </a:r>
            <a:r>
              <a:rPr lang="en-US" sz="1050" dirty="0">
                <a:solidFill>
                  <a:srgbClr val="000000"/>
                </a:solidFill>
              </a:rPr>
              <a:t>, and R. </a:t>
            </a:r>
            <a:r>
              <a:rPr lang="en-US" sz="1050" dirty="0" err="1" smtClean="0">
                <a:solidFill>
                  <a:srgbClr val="000000"/>
                </a:solidFill>
              </a:rPr>
              <a:t>Drechsler</a:t>
            </a:r>
            <a:r>
              <a:rPr lang="en-US" sz="1050" dirty="0" smtClean="0">
                <a:solidFill>
                  <a:srgbClr val="000000"/>
                </a:solidFill>
              </a:rPr>
              <a:t>, “Synthesis </a:t>
            </a:r>
            <a:r>
              <a:rPr lang="en-US" sz="1050" dirty="0">
                <a:solidFill>
                  <a:srgbClr val="000000"/>
                </a:solidFill>
              </a:rPr>
              <a:t>of </a:t>
            </a:r>
            <a:r>
              <a:rPr lang="en-US" sz="1050" dirty="0" smtClean="0">
                <a:solidFill>
                  <a:srgbClr val="000000"/>
                </a:solidFill>
              </a:rPr>
              <a:t>quantum circuits </a:t>
            </a:r>
            <a:r>
              <a:rPr lang="en-US" sz="1050" dirty="0">
                <a:solidFill>
                  <a:srgbClr val="000000"/>
                </a:solidFill>
              </a:rPr>
              <a:t>for linear nearest neighbor </a:t>
            </a:r>
            <a:r>
              <a:rPr lang="en-US" sz="1050" dirty="0" smtClean="0">
                <a:solidFill>
                  <a:srgbClr val="000000"/>
                </a:solidFill>
              </a:rPr>
              <a:t>architectures,” </a:t>
            </a:r>
            <a:r>
              <a:rPr lang="en-US" sz="1050" i="1" dirty="0" smtClean="0">
                <a:solidFill>
                  <a:srgbClr val="000000"/>
                </a:solidFill>
              </a:rPr>
              <a:t>QIP</a:t>
            </a:r>
            <a:r>
              <a:rPr lang="en-US" sz="1050" dirty="0" smtClean="0">
                <a:solidFill>
                  <a:srgbClr val="000000"/>
                </a:solidFill>
              </a:rPr>
              <a:t>, 10 (</a:t>
            </a:r>
            <a:r>
              <a:rPr lang="en-US" sz="1050" dirty="0">
                <a:solidFill>
                  <a:srgbClr val="000000"/>
                </a:solidFill>
              </a:rPr>
              <a:t>3</a:t>
            </a:r>
            <a:r>
              <a:rPr lang="en-US" sz="1050" dirty="0" smtClean="0">
                <a:solidFill>
                  <a:srgbClr val="000000"/>
                </a:solidFill>
              </a:rPr>
              <a:t>): 355-377</a:t>
            </a:r>
            <a:r>
              <a:rPr lang="en-US" sz="1050" dirty="0">
                <a:solidFill>
                  <a:srgbClr val="000000"/>
                </a:solidFill>
              </a:rPr>
              <a:t>, </a:t>
            </a:r>
            <a:r>
              <a:rPr lang="en-US" sz="1050" dirty="0" smtClean="0">
                <a:solidFill>
                  <a:srgbClr val="000000"/>
                </a:solidFill>
              </a:rPr>
              <a:t>2011.</a:t>
            </a:r>
            <a:endParaRPr lang="en-US" sz="105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97844"/>
              </p:ext>
            </p:extLst>
          </p:nvPr>
        </p:nvGraphicFramePr>
        <p:xfrm>
          <a:off x="550341" y="1682115"/>
          <a:ext cx="3873500" cy="365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1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rgbClr val="990000"/>
                          </a:solidFill>
                          <a:effectLst/>
                        </a:rPr>
                        <a:t>Circuit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[18]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Ours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990000"/>
                          </a:solidFill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99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3_17_13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4_49_17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4gt10-v1_81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4gt11_84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4gt12-v1_89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4gt13-v1_93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4gt4-v0_80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4gt5_75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4mod5-v1_23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4mod7-v0_95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aj-e11_165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alu-v4_36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decod24-v3_46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ham7_104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hwb4_52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hwb5_55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hwb6_58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hwb7_62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3660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93008"/>
              </p:ext>
            </p:extLst>
          </p:nvPr>
        </p:nvGraphicFramePr>
        <p:xfrm>
          <a:off x="4761230" y="1682115"/>
          <a:ext cx="3873500" cy="3655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1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Circuit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[18]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Ours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hwb8_118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24541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14361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hwb9_123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36837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21166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mod5adder_128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mod8-10_177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rd32-v0_67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rd53_135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rd73_140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sym9_148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3415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sys6-v0_144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urf1_149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44072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urf2_152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25502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17670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 urf5_158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52440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39309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QFT5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QFT6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QFT7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QFT8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QFT9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QFT10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94596" y="1087221"/>
            <a:ext cx="53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Number of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SWAP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gates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7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94596" y="4711005"/>
            <a:ext cx="53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28%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on average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improvement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93726"/>
            <a:ext cx="82809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000"/>
                </a:solidFill>
              </a:rPr>
              <a:t>[18] M</a:t>
            </a:r>
            <a:r>
              <a:rPr lang="en-US" sz="1050" dirty="0">
                <a:solidFill>
                  <a:srgbClr val="000000"/>
                </a:solidFill>
              </a:rPr>
              <a:t>. Saeedi, R. </a:t>
            </a:r>
            <a:r>
              <a:rPr lang="en-US" sz="1050" dirty="0" err="1">
                <a:solidFill>
                  <a:srgbClr val="000000"/>
                </a:solidFill>
              </a:rPr>
              <a:t>Wille</a:t>
            </a:r>
            <a:r>
              <a:rPr lang="en-US" sz="1050" dirty="0">
                <a:solidFill>
                  <a:srgbClr val="000000"/>
                </a:solidFill>
              </a:rPr>
              <a:t>, and R. </a:t>
            </a:r>
            <a:r>
              <a:rPr lang="en-US" sz="1050" dirty="0" err="1" smtClean="0">
                <a:solidFill>
                  <a:srgbClr val="000000"/>
                </a:solidFill>
              </a:rPr>
              <a:t>Drechsler</a:t>
            </a:r>
            <a:r>
              <a:rPr lang="en-US" sz="1050" dirty="0" smtClean="0">
                <a:solidFill>
                  <a:srgbClr val="000000"/>
                </a:solidFill>
              </a:rPr>
              <a:t>, “Synthesis </a:t>
            </a:r>
            <a:r>
              <a:rPr lang="en-US" sz="1050" dirty="0">
                <a:solidFill>
                  <a:srgbClr val="000000"/>
                </a:solidFill>
              </a:rPr>
              <a:t>of </a:t>
            </a:r>
            <a:r>
              <a:rPr lang="en-US" sz="1050" dirty="0" smtClean="0">
                <a:solidFill>
                  <a:srgbClr val="000000"/>
                </a:solidFill>
              </a:rPr>
              <a:t>quantum circuits </a:t>
            </a:r>
            <a:r>
              <a:rPr lang="en-US" sz="1050" dirty="0">
                <a:solidFill>
                  <a:srgbClr val="000000"/>
                </a:solidFill>
              </a:rPr>
              <a:t>for linear nearest neighbor </a:t>
            </a:r>
            <a:r>
              <a:rPr lang="en-US" sz="1050" dirty="0" smtClean="0">
                <a:solidFill>
                  <a:srgbClr val="000000"/>
                </a:solidFill>
              </a:rPr>
              <a:t>architectures,” </a:t>
            </a:r>
            <a:r>
              <a:rPr lang="en-US" sz="1050" i="1" dirty="0" smtClean="0">
                <a:solidFill>
                  <a:srgbClr val="000000"/>
                </a:solidFill>
              </a:rPr>
              <a:t>QIP</a:t>
            </a:r>
            <a:r>
              <a:rPr lang="en-US" sz="1050" dirty="0" smtClean="0">
                <a:solidFill>
                  <a:srgbClr val="000000"/>
                </a:solidFill>
              </a:rPr>
              <a:t>, 10 (</a:t>
            </a:r>
            <a:r>
              <a:rPr lang="en-US" sz="1050" dirty="0">
                <a:solidFill>
                  <a:srgbClr val="000000"/>
                </a:solidFill>
              </a:rPr>
              <a:t>3</a:t>
            </a:r>
            <a:r>
              <a:rPr lang="en-US" sz="1050" dirty="0" smtClean="0">
                <a:solidFill>
                  <a:srgbClr val="000000"/>
                </a:solidFill>
              </a:rPr>
              <a:t>): 355-377</a:t>
            </a:r>
            <a:r>
              <a:rPr lang="en-US" sz="1050" dirty="0">
                <a:solidFill>
                  <a:srgbClr val="000000"/>
                </a:solidFill>
              </a:rPr>
              <a:t>, </a:t>
            </a:r>
            <a:r>
              <a:rPr lang="en-US" sz="1050" dirty="0" smtClean="0">
                <a:solidFill>
                  <a:srgbClr val="000000"/>
                </a:solidFill>
              </a:rPr>
              <a:t>2011.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10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252402"/>
              </p:ext>
            </p:extLst>
          </p:nvPr>
        </p:nvGraphicFramePr>
        <p:xfrm>
          <a:off x="147637" y="1209259"/>
          <a:ext cx="8848725" cy="338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6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00" y="2545145"/>
            <a:ext cx="739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atin typeface="Arial"/>
                <a:cs typeface="Arial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6157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966857" y="6214529"/>
            <a:ext cx="1933723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OUTLINE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1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1086760"/>
            <a:ext cx="73998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Quantum Computing</a:t>
            </a:r>
          </a:p>
          <a:p>
            <a:pPr marL="342900" lvl="0" indent="-34290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Geometric Constraints</a:t>
            </a:r>
          </a:p>
          <a:p>
            <a:pPr marL="800100" lvl="1" indent="-342900">
              <a:spcBef>
                <a:spcPct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Linear Nearest Neighbor</a:t>
            </a:r>
          </a:p>
          <a:p>
            <a:pPr marL="342900" lvl="0" indent="-342900">
              <a:spcBef>
                <a:spcPct val="0"/>
              </a:spcBef>
              <a:spcAft>
                <a:spcPts val="24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Proposed Solution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Arial"/>
                <a:cs typeface="Arial"/>
              </a:rPr>
              <a:t>Results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411686" y="6214529"/>
            <a:ext cx="2488895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QUANTUM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COMPUTING  |  2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1242826"/>
            <a:ext cx="73998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/>
                <a:cs typeface="Arial"/>
              </a:rPr>
              <a:t>Motivation: Faster Algorithms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Shor’s factoring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algorithm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(Superpolynomial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Grover’s search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algorithm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Polynomial)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Quantum walk on binary welded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trees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(Superpolynomial)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Pell's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equation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(Superpolynomial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Formula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evaluation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(Polynomial)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…</a:t>
            </a: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Quantum Computing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95649" y="4046184"/>
            <a:ext cx="5152702" cy="707886"/>
            <a:chOff x="1005106" y="3396335"/>
            <a:chExt cx="5152702" cy="707886"/>
          </a:xfrm>
        </p:grpSpPr>
        <p:sp>
          <p:nvSpPr>
            <p:cNvPr id="2" name="TextBox 1"/>
            <p:cNvSpPr txBox="1"/>
            <p:nvPr/>
          </p:nvSpPr>
          <p:spPr>
            <a:xfrm>
              <a:off x="1005106" y="3396335"/>
              <a:ext cx="12216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Quantum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Algorithm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43558" y="3396335"/>
              <a:ext cx="11745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Quantum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Circuit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34882" y="3396335"/>
              <a:ext cx="13229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Physical</a:t>
              </a:r>
            </a:p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Realization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>
              <a:off x="2412437" y="3695850"/>
              <a:ext cx="345471" cy="1088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303760" y="3695850"/>
              <a:ext cx="345471" cy="10885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36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509657" y="6214529"/>
            <a:ext cx="2390923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QUANTUM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COMPUTING 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3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977900"/>
            <a:ext cx="739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Qubits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Data is carried out by quantum bits or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qubits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Physical Object: ions, photons, etc.</a:t>
            </a: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Quantum Gates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Single-qubit: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(Hadamard gate),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(NOT gate)</a:t>
            </a: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Two-qubit: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CNOT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(Controlled NOT),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SWAP</a:t>
            </a: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Quantum Circuit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Quantum Circuits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466341" y="1783299"/>
            <a:ext cx="1066800" cy="365760"/>
            <a:chOff x="1066800" y="4693920"/>
            <a:chExt cx="1066800" cy="36576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4876800"/>
              <a:ext cx="10668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417320" y="4693920"/>
              <a:ext cx="365760" cy="365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06564" y="1775679"/>
            <a:ext cx="1066800" cy="365760"/>
            <a:chOff x="1066800" y="4686300"/>
            <a:chExt cx="106680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66800" y="4876800"/>
              <a:ext cx="10668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417320" y="4686300"/>
              <a:ext cx="365760" cy="36576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7089908" y="3420060"/>
            <a:ext cx="10668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89908" y="3877260"/>
            <a:ext cx="10668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23441" y="3229560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q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3441" y="3683188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8138" y="3229560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8138" y="3683188"/>
            <a:ext cx="3850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q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623308" y="3412440"/>
            <a:ext cx="0" cy="464820"/>
          </a:xfrm>
          <a:prstGeom prst="line">
            <a:avLst/>
          </a:prstGeom>
          <a:ln w="31750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2700000" flipH="1" flipV="1">
            <a:off x="7619987" y="3328638"/>
            <a:ext cx="1" cy="182880"/>
          </a:xfrm>
          <a:prstGeom prst="line">
            <a:avLst/>
          </a:prstGeom>
          <a:ln w="25400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8900000" flipH="1" flipV="1">
            <a:off x="7623307" y="3328620"/>
            <a:ext cx="2" cy="182880"/>
          </a:xfrm>
          <a:prstGeom prst="line">
            <a:avLst/>
          </a:prstGeom>
          <a:ln w="25400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2700000" flipH="1" flipV="1">
            <a:off x="7619987" y="3785838"/>
            <a:ext cx="1" cy="182880"/>
          </a:xfrm>
          <a:prstGeom prst="line">
            <a:avLst/>
          </a:prstGeom>
          <a:ln w="25400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8900000" flipH="1" flipV="1">
            <a:off x="7623307" y="3785820"/>
            <a:ext cx="2" cy="182880"/>
          </a:xfrm>
          <a:prstGeom prst="line">
            <a:avLst/>
          </a:prstGeom>
          <a:ln w="25400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729137" y="2316545"/>
            <a:ext cx="2347497" cy="828675"/>
            <a:chOff x="1011348" y="5305425"/>
            <a:chExt cx="2347497" cy="82867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1371600" y="5486400"/>
              <a:ext cx="10668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0" y="5943600"/>
              <a:ext cx="10668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11348" y="5305425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q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16063" y="5764768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q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38400" y="5305425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q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438400" y="5764768"/>
                  <a:ext cx="920445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baseline="-25000" dirty="0" smtClean="0">
                      <a:solidFill>
                        <a:srgbClr val="000000"/>
                      </a:solidFill>
                    </a:rPr>
                    <a:t>1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⊕</m:t>
                      </m:r>
                    </m:oMath>
                  </a14:m>
                  <a:r>
                    <a:rPr lang="en-US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dirty="0">
                      <a:solidFill>
                        <a:srgbClr val="000000"/>
                      </a:solidFill>
                    </a:rPr>
                    <a:t>q</a:t>
                  </a:r>
                  <a:r>
                    <a:rPr lang="en-US" baseline="-25000" dirty="0">
                      <a:solidFill>
                        <a:srgbClr val="000000"/>
                      </a:solidFill>
                    </a:rPr>
                    <a:t>0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5764768"/>
                  <a:ext cx="92044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960" t="-8333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Flowchart: Or 41"/>
            <p:cNvSpPr/>
            <p:nvPr/>
          </p:nvSpPr>
          <p:spPr>
            <a:xfrm>
              <a:off x="1752600" y="5791200"/>
              <a:ext cx="304800" cy="304800"/>
            </a:xfrm>
            <a:prstGeom prst="flowChartOr">
              <a:avLst/>
            </a:prstGeom>
            <a:ln w="3175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836420" y="5417820"/>
              <a:ext cx="137160" cy="137160"/>
            </a:xfrm>
            <a:prstGeom prst="flowChartConnector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>
              <a:endCxn id="43" idx="4"/>
            </p:cNvCxnSpPr>
            <p:nvPr/>
          </p:nvCxnSpPr>
          <p:spPr>
            <a:xfrm flipV="1">
              <a:off x="1905000" y="5554980"/>
              <a:ext cx="0" cy="412830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522585" y="3932075"/>
            <a:ext cx="3595911" cy="1737122"/>
            <a:chOff x="2522585" y="3951231"/>
            <a:chExt cx="3595911" cy="173712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918096" y="4139051"/>
              <a:ext cx="32004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18096" y="4603892"/>
              <a:ext cx="32004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918096" y="5055377"/>
              <a:ext cx="32004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522585" y="3951231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0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22585" y="4408034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q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22585" y="4869441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52595" y="3951231"/>
              <a:ext cx="353559" cy="35355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X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452109" y="4073140"/>
              <a:ext cx="304800" cy="678180"/>
              <a:chOff x="4491187" y="4714684"/>
              <a:chExt cx="304800" cy="678180"/>
            </a:xfrm>
          </p:grpSpPr>
          <p:sp>
            <p:nvSpPr>
              <p:cNvPr id="55" name="Flowchart: Or 54"/>
              <p:cNvSpPr/>
              <p:nvPr/>
            </p:nvSpPr>
            <p:spPr>
              <a:xfrm>
                <a:off x="4491187" y="5088064"/>
                <a:ext cx="304800" cy="304800"/>
              </a:xfrm>
              <a:prstGeom prst="flowChartOr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4575007" y="4714684"/>
                <a:ext cx="137160" cy="137160"/>
              </a:xfrm>
              <a:prstGeom prst="flowChartConnector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7" name="Straight Connector 56"/>
              <p:cNvCxnSpPr>
                <a:endCxn id="56" idx="4"/>
              </p:cNvCxnSpPr>
              <p:nvPr/>
            </p:nvCxnSpPr>
            <p:spPr>
              <a:xfrm flipV="1">
                <a:off x="4643587" y="4851844"/>
                <a:ext cx="0" cy="41283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5101839" y="4058274"/>
              <a:ext cx="304800" cy="1592580"/>
              <a:chOff x="4491187" y="3800284"/>
              <a:chExt cx="304800" cy="1592580"/>
            </a:xfrm>
          </p:grpSpPr>
          <p:sp>
            <p:nvSpPr>
              <p:cNvPr id="68" name="Flowchart: Or 67"/>
              <p:cNvSpPr/>
              <p:nvPr/>
            </p:nvSpPr>
            <p:spPr>
              <a:xfrm>
                <a:off x="4491187" y="5088064"/>
                <a:ext cx="304800" cy="304800"/>
              </a:xfrm>
              <a:prstGeom prst="flowChartOr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4575007" y="3800284"/>
                <a:ext cx="137160" cy="137160"/>
              </a:xfrm>
              <a:prstGeom prst="flowChartConnector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0" name="Straight Connector 69"/>
              <p:cNvCxnSpPr>
                <a:stCxn id="68" idx="0"/>
                <a:endCxn id="69" idx="4"/>
              </p:cNvCxnSpPr>
              <p:nvPr/>
            </p:nvCxnSpPr>
            <p:spPr>
              <a:xfrm flipV="1">
                <a:off x="4643587" y="3937444"/>
                <a:ext cx="0" cy="115062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>
              <a:off x="2918096" y="5504957"/>
              <a:ext cx="32004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522585" y="5319021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8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357257" y="6214529"/>
            <a:ext cx="2543323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QUANTUM </a:t>
            </a: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COMPUTING  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  4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977900"/>
            <a:ext cx="7399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Quantum Computing Technologies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Ion-Trap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Superconducting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Photonics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Neutral Atoms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Quantum Dots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Physical Realization</a:t>
            </a: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806164" y="3624075"/>
            <a:ext cx="182880" cy="182880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806164" y="3995524"/>
            <a:ext cx="182880" cy="182880"/>
          </a:xfrm>
          <a:prstGeom prst="flowChartConnector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6164" y="5010663"/>
            <a:ext cx="182880" cy="182880"/>
          </a:xfrm>
          <a:prstGeom prst="flowChartConnector">
            <a:avLst/>
          </a:prstGeom>
          <a:gradFill>
            <a:gsLst>
              <a:gs pos="0">
                <a:srgbClr val="00B050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06164" y="4349823"/>
            <a:ext cx="182880" cy="182880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806164" y="4703016"/>
            <a:ext cx="182880" cy="18288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972050" y="2455000"/>
            <a:ext cx="2836817" cy="2831769"/>
            <a:chOff x="4210050" y="1899083"/>
            <a:chExt cx="2836817" cy="2831769"/>
          </a:xfrm>
        </p:grpSpPr>
        <p:grpSp>
          <p:nvGrpSpPr>
            <p:cNvPr id="42" name="Group 41"/>
            <p:cNvGrpSpPr/>
            <p:nvPr/>
          </p:nvGrpSpPr>
          <p:grpSpPr>
            <a:xfrm>
              <a:off x="4210050" y="1899083"/>
              <a:ext cx="2836817" cy="457200"/>
              <a:chOff x="4213860" y="1899083"/>
              <a:chExt cx="2836817" cy="457200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21386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40258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593477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>
                <a:stCxn id="2" idx="6"/>
                <a:endCxn id="32" idx="2"/>
              </p:cNvCxnSpPr>
              <p:nvPr/>
            </p:nvCxnSpPr>
            <p:spPr>
              <a:xfrm>
                <a:off x="4671060" y="2127683"/>
                <a:ext cx="731520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2" idx="6"/>
                <a:endCxn id="33" idx="2"/>
              </p:cNvCxnSpPr>
              <p:nvPr/>
            </p:nvCxnSpPr>
            <p:spPr>
              <a:xfrm>
                <a:off x="5859780" y="2127683"/>
                <a:ext cx="733697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4210050" y="3085560"/>
              <a:ext cx="2836817" cy="457200"/>
              <a:chOff x="4213860" y="1899083"/>
              <a:chExt cx="2836817" cy="4572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421386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40258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93477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5" idx="6"/>
                <a:endCxn id="46" idx="2"/>
              </p:cNvCxnSpPr>
              <p:nvPr/>
            </p:nvCxnSpPr>
            <p:spPr>
              <a:xfrm>
                <a:off x="4671060" y="2127683"/>
                <a:ext cx="731520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6" idx="6"/>
                <a:endCxn id="47" idx="2"/>
              </p:cNvCxnSpPr>
              <p:nvPr/>
            </p:nvCxnSpPr>
            <p:spPr>
              <a:xfrm>
                <a:off x="5859780" y="2127683"/>
                <a:ext cx="733697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>
              <a:stCxn id="45" idx="0"/>
              <a:endCxn id="2" idx="4"/>
            </p:cNvCxnSpPr>
            <p:nvPr/>
          </p:nvCxnSpPr>
          <p:spPr>
            <a:xfrm flipV="1">
              <a:off x="4438650" y="2356283"/>
              <a:ext cx="0" cy="729277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0"/>
              <a:endCxn id="32" idx="4"/>
            </p:cNvCxnSpPr>
            <p:nvPr/>
          </p:nvCxnSpPr>
          <p:spPr>
            <a:xfrm flipV="1">
              <a:off x="5627370" y="2356283"/>
              <a:ext cx="0" cy="729277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0"/>
              <a:endCxn id="33" idx="4"/>
            </p:cNvCxnSpPr>
            <p:nvPr/>
          </p:nvCxnSpPr>
          <p:spPr>
            <a:xfrm flipV="1">
              <a:off x="6818267" y="2356283"/>
              <a:ext cx="0" cy="729277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9" name="Group 58"/>
            <p:cNvGrpSpPr/>
            <p:nvPr/>
          </p:nvGrpSpPr>
          <p:grpSpPr>
            <a:xfrm>
              <a:off x="4210050" y="4273652"/>
              <a:ext cx="2836817" cy="457200"/>
              <a:chOff x="4213860" y="1899083"/>
              <a:chExt cx="2836817" cy="4572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421386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02580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593477" y="1899083"/>
                <a:ext cx="457200" cy="4572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60" idx="6"/>
                <a:endCxn id="61" idx="2"/>
              </p:cNvCxnSpPr>
              <p:nvPr/>
            </p:nvCxnSpPr>
            <p:spPr>
              <a:xfrm>
                <a:off x="4671060" y="2127683"/>
                <a:ext cx="731520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61" idx="6"/>
                <a:endCxn id="62" idx="2"/>
              </p:cNvCxnSpPr>
              <p:nvPr/>
            </p:nvCxnSpPr>
            <p:spPr>
              <a:xfrm>
                <a:off x="5859780" y="2127683"/>
                <a:ext cx="733697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/>
            <p:cNvCxnSpPr>
              <a:stCxn id="60" idx="0"/>
              <a:endCxn id="45" idx="4"/>
            </p:cNvCxnSpPr>
            <p:nvPr/>
          </p:nvCxnSpPr>
          <p:spPr>
            <a:xfrm flipV="1">
              <a:off x="4438650" y="3542760"/>
              <a:ext cx="0" cy="730892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0"/>
              <a:endCxn id="46" idx="4"/>
            </p:cNvCxnSpPr>
            <p:nvPr/>
          </p:nvCxnSpPr>
          <p:spPr>
            <a:xfrm flipV="1">
              <a:off x="5627370" y="3542760"/>
              <a:ext cx="0" cy="730892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2" idx="0"/>
              <a:endCxn id="47" idx="4"/>
            </p:cNvCxnSpPr>
            <p:nvPr/>
          </p:nvCxnSpPr>
          <p:spPr>
            <a:xfrm flipV="1">
              <a:off x="6818267" y="3542760"/>
              <a:ext cx="0" cy="730892"/>
            </a:xfrm>
            <a:prstGeom prst="line">
              <a:avLst/>
            </a:prstGeom>
            <a:ln w="31750">
              <a:solidFill>
                <a:srgbClr val="00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034764" y="3512794"/>
            <a:ext cx="2621704" cy="1773975"/>
            <a:chOff x="646144" y="3512794"/>
            <a:chExt cx="2621704" cy="17739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81848" y="3708107"/>
              <a:ext cx="22860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81848" y="4078338"/>
              <a:ext cx="22860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81848" y="4437932"/>
              <a:ext cx="22860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46144" y="3512794"/>
              <a:ext cx="306674" cy="294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0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144" y="3884243"/>
              <a:ext cx="306674" cy="294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q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6144" y="4238542"/>
              <a:ext cx="306674" cy="294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2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56014" y="3558514"/>
              <a:ext cx="281599" cy="28159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X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300493" y="3655611"/>
              <a:ext cx="242764" cy="540149"/>
              <a:chOff x="4491187" y="4714684"/>
              <a:chExt cx="304800" cy="678180"/>
            </a:xfrm>
          </p:grpSpPr>
          <p:sp>
            <p:nvSpPr>
              <p:cNvPr id="27" name="Flowchart: Or 26"/>
              <p:cNvSpPr/>
              <p:nvPr/>
            </p:nvSpPr>
            <p:spPr>
              <a:xfrm>
                <a:off x="4491187" y="5088064"/>
                <a:ext cx="304800" cy="304800"/>
              </a:xfrm>
              <a:prstGeom prst="flowChartOr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lowchart: Connector 27"/>
              <p:cNvSpPr/>
              <p:nvPr/>
            </p:nvSpPr>
            <p:spPr>
              <a:xfrm>
                <a:off x="4575007" y="4714684"/>
                <a:ext cx="137160" cy="137160"/>
              </a:xfrm>
              <a:prstGeom prst="flowChartConnector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9" name="Straight Connector 28"/>
              <p:cNvCxnSpPr>
                <a:endCxn id="28" idx="4"/>
              </p:cNvCxnSpPr>
              <p:nvPr/>
            </p:nvCxnSpPr>
            <p:spPr>
              <a:xfrm flipV="1">
                <a:off x="4643587" y="4851844"/>
                <a:ext cx="0" cy="41283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250370" y="3643770"/>
              <a:ext cx="242764" cy="1268440"/>
              <a:chOff x="4491187" y="3800284"/>
              <a:chExt cx="304800" cy="1592580"/>
            </a:xfrm>
          </p:grpSpPr>
          <p:sp>
            <p:nvSpPr>
              <p:cNvPr id="24" name="Flowchart: Or 23"/>
              <p:cNvSpPr/>
              <p:nvPr/>
            </p:nvSpPr>
            <p:spPr>
              <a:xfrm>
                <a:off x="4491187" y="5088064"/>
                <a:ext cx="304800" cy="304800"/>
              </a:xfrm>
              <a:prstGeom prst="flowChartOr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lowchart: Connector 24"/>
              <p:cNvSpPr/>
              <p:nvPr/>
            </p:nvSpPr>
            <p:spPr>
              <a:xfrm>
                <a:off x="4575007" y="3800284"/>
                <a:ext cx="137160" cy="137160"/>
              </a:xfrm>
              <a:prstGeom prst="flowChartConnector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6" name="Straight Connector 25"/>
              <p:cNvCxnSpPr>
                <a:stCxn id="24" idx="0"/>
                <a:endCxn id="25" idx="4"/>
              </p:cNvCxnSpPr>
              <p:nvPr/>
            </p:nvCxnSpPr>
            <p:spPr>
              <a:xfrm flipV="1">
                <a:off x="4643587" y="3937444"/>
                <a:ext cx="0" cy="115062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981848" y="4796008"/>
              <a:ext cx="22860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46144" y="4591735"/>
              <a:ext cx="306674" cy="2941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3</a:t>
              </a:r>
              <a:endParaRPr lang="en-US" baseline="-25000" dirty="0">
                <a:solidFill>
                  <a:srgbClr val="000000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705891" y="4382697"/>
              <a:ext cx="242764" cy="889861"/>
              <a:chOff x="4491187" y="4275587"/>
              <a:chExt cx="304800" cy="1117277"/>
            </a:xfrm>
          </p:grpSpPr>
          <p:sp>
            <p:nvSpPr>
              <p:cNvPr id="74" name="Flowchart: Or 73"/>
              <p:cNvSpPr/>
              <p:nvPr/>
            </p:nvSpPr>
            <p:spPr>
              <a:xfrm>
                <a:off x="4491187" y="5088064"/>
                <a:ext cx="304800" cy="304800"/>
              </a:xfrm>
              <a:prstGeom prst="flowChartOr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Flowchart: Connector 74"/>
              <p:cNvSpPr/>
              <p:nvPr/>
            </p:nvSpPr>
            <p:spPr>
              <a:xfrm>
                <a:off x="4575007" y="4275587"/>
                <a:ext cx="137160" cy="137163"/>
              </a:xfrm>
              <a:prstGeom prst="flowChartConnector">
                <a:avLst/>
              </a:prstGeom>
              <a:solidFill>
                <a:srgbClr val="00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6" name="Straight Connector 75"/>
              <p:cNvCxnSpPr>
                <a:stCxn id="74" idx="0"/>
                <a:endCxn id="75" idx="4"/>
              </p:cNvCxnSpPr>
              <p:nvPr/>
            </p:nvCxnSpPr>
            <p:spPr>
              <a:xfrm flipV="1">
                <a:off x="4643587" y="4412750"/>
                <a:ext cx="0" cy="675314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973510" y="5154148"/>
              <a:ext cx="2286000" cy="0"/>
            </a:xfrm>
            <a:prstGeom prst="line">
              <a:avLst/>
            </a:prstGeom>
            <a:ln w="317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646144" y="4917437"/>
              <a:ext cx="3850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q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4</a:t>
              </a:r>
              <a:endParaRPr lang="en-US" sz="16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0" name="Flowchart: Connector 79"/>
          <p:cNvSpPr/>
          <p:nvPr/>
        </p:nvSpPr>
        <p:spPr>
          <a:xfrm>
            <a:off x="5071110" y="2562360"/>
            <a:ext cx="228600" cy="228600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1" name="Flowchart: Connector 80"/>
          <p:cNvSpPr/>
          <p:nvPr/>
        </p:nvSpPr>
        <p:spPr>
          <a:xfrm>
            <a:off x="6275070" y="2562360"/>
            <a:ext cx="228600" cy="228600"/>
          </a:xfrm>
          <a:prstGeom prst="flowChartConnector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2" name="Flowchart: Connector 81"/>
          <p:cNvSpPr/>
          <p:nvPr/>
        </p:nvSpPr>
        <p:spPr>
          <a:xfrm>
            <a:off x="6275070" y="3779714"/>
            <a:ext cx="228600" cy="228600"/>
          </a:xfrm>
          <a:prstGeom prst="flowChartConnector">
            <a:avLst/>
          </a:prstGeom>
          <a:gradFill>
            <a:gsLst>
              <a:gs pos="0">
                <a:srgbClr val="00B050"/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3" name="Flowchart: Connector 82"/>
          <p:cNvSpPr/>
          <p:nvPr/>
        </p:nvSpPr>
        <p:spPr>
          <a:xfrm>
            <a:off x="7465967" y="2562360"/>
            <a:ext cx="228600" cy="228600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7465967" y="3787334"/>
            <a:ext cx="228600" cy="228600"/>
          </a:xfrm>
          <a:prstGeom prst="flowChartConnector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57750" y="2125980"/>
            <a:ext cx="7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CNOT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040630" y="212776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734300" y="3509268"/>
            <a:ext cx="7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CNOT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496050" y="3459104"/>
            <a:ext cx="715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2135 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35 2.22222E-6 L -4.72222E-6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13177 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2.22222E-6 L 0.13264 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77 2.22222E-6 L 0.26042 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2.22222E-6 L -0.13178 2.22222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2.22222E-6 L 0.26042 0.169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0.16967 L 0.26042 2.22222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2.22222E-6 L -0.13021 0.169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0.16967 L -0.13021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0" grpId="2" animBg="1"/>
      <p:bldP spid="80" grpId="3" animBg="1"/>
      <p:bldP spid="80" grpId="4" animBg="1"/>
      <p:bldP spid="81" grpId="0" animBg="1"/>
      <p:bldP spid="81" grpId="1" animBg="1"/>
      <p:bldP spid="81" grpId="2" animBg="1"/>
      <p:bldP spid="81" grpId="3" animBg="1"/>
      <p:bldP spid="82" grpId="0" animBg="1"/>
      <p:bldP spid="83" grpId="0" animBg="1"/>
      <p:bldP spid="83" grpId="1" animBg="1"/>
      <p:bldP spid="83" grpId="2" animBg="1"/>
      <p:bldP spid="83" grpId="3" animBg="1"/>
      <p:bldP spid="84" grpId="0" animBg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302829" y="6214529"/>
            <a:ext cx="2597751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GEOMETRIC CONSTRAINTS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5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977900"/>
            <a:ext cx="7399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/>
                <a:cs typeface="Arial"/>
              </a:rPr>
              <a:t>Limited Interaction Distance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Nearest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Neighbor Architectures</a:t>
            </a:r>
          </a:p>
          <a:p>
            <a:pPr lvl="1"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Adjacent qubits can be involved in a two-qubit gate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endParaRPr lang="en-US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 smtClean="0">
                <a:latin typeface="Arial"/>
                <a:cs typeface="Arial"/>
              </a:rPr>
              <a:t>Distant Qubits</a:t>
            </a: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Route qubits to make them adjacent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Move-based</a:t>
            </a:r>
          </a:p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Move instruction, routing channel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285750" lvl="0" indent="-285750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SWAP-based</a:t>
            </a:r>
          </a:p>
          <a:p>
            <a:pPr marL="742950" lvl="1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Insert SWAP gates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Geometric Constraints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726791" y="3084554"/>
            <a:ext cx="27432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549900" y="290167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23250" y="290167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41017" y="290167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32134" y="290167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726791" y="3941804"/>
            <a:ext cx="2743200" cy="0"/>
          </a:xfrm>
          <a:prstGeom prst="line">
            <a:avLst/>
          </a:prstGeom>
          <a:ln w="317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49900" y="375892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223250" y="375892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41017" y="375892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332134" y="3758924"/>
            <a:ext cx="365760" cy="365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16200000" flipH="1">
            <a:off x="6166000" y="3664125"/>
            <a:ext cx="12700" cy="891117"/>
          </a:xfrm>
          <a:prstGeom prst="curvedConnector3">
            <a:avLst>
              <a:gd name="adj1" fmla="val 25800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81650" y="29051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82231" y="37568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83568" y="3756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364171" y="3756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256844" y="3756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74611" y="37564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83568" y="37543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58108" y="37549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256844" y="37549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82231" y="3753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58108" y="3761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38" name="Curved Connector 37"/>
          <p:cNvCxnSpPr/>
          <p:nvPr/>
        </p:nvCxnSpPr>
        <p:spPr>
          <a:xfrm rot="16200000" flipH="1">
            <a:off x="7072283" y="3676826"/>
            <a:ext cx="12700" cy="891117"/>
          </a:xfrm>
          <a:prstGeom prst="curvedConnector3">
            <a:avLst>
              <a:gd name="adj1" fmla="val 25800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16200000" flipH="1">
            <a:off x="7963401" y="3679126"/>
            <a:ext cx="12700" cy="891117"/>
          </a:xfrm>
          <a:prstGeom prst="curvedConnector3">
            <a:avLst>
              <a:gd name="adj1" fmla="val 2460047"/>
            </a:avLst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4203" y="5197278"/>
            <a:ext cx="775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Objective: Minimize the # of SWAP gates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6" name="Curved Connector 45"/>
          <p:cNvCxnSpPr/>
          <p:nvPr/>
        </p:nvCxnSpPr>
        <p:spPr>
          <a:xfrm rot="16200000" flipH="1">
            <a:off x="1179956" y="4086439"/>
            <a:ext cx="1134405" cy="83820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4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29722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8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889171" y="6214529"/>
            <a:ext cx="301140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GEOMETRIC CONSTRAINTS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6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847" y="4319902"/>
            <a:ext cx="70763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b="1" dirty="0" smtClean="0">
                <a:latin typeface="Arial"/>
                <a:cs typeface="Arial"/>
              </a:rPr>
              <a:t>How to create a local circuit?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323232"/>
                </a:solidFill>
                <a:latin typeface="Arial"/>
                <a:cs typeface="Arial"/>
              </a:rPr>
              <a:t>Insert SWAP gates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Change the qubit ordering (i.e., qubit placement) 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Wingdings" pitchFamily="2" charset="2"/>
              </a:rPr>
              <a:t> SWAP-free!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Limited Interaction Distance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23944" y="2202090"/>
            <a:ext cx="73370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31524" y="3233768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Non-local circuit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5961" y="3233768"/>
            <a:ext cx="132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circuit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0" y="1546770"/>
            <a:ext cx="3685984" cy="1463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36" y="1546770"/>
            <a:ext cx="3905088" cy="146304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044488" y="1475775"/>
            <a:ext cx="457200" cy="16459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03698" y="1836295"/>
            <a:ext cx="228600" cy="58082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50429" y="6214529"/>
            <a:ext cx="2750151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PROPOSED SOLUTION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7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Proposed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99059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86" y="3678908"/>
            <a:ext cx="3674480" cy="1676847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11" idx="4"/>
            <a:endCxn id="12" idx="0"/>
          </p:cNvCxnSpPr>
          <p:nvPr/>
        </p:nvCxnSpPr>
        <p:spPr>
          <a:xfrm>
            <a:off x="4572000" y="1393354"/>
            <a:ext cx="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10885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19600" y="15457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4419600" y="20029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24601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419600" y="29173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419600" y="337455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7" name="Straight Connector 16"/>
          <p:cNvCxnSpPr>
            <a:stCxn id="12" idx="4"/>
            <a:endCxn id="13" idx="0"/>
          </p:cNvCxnSpPr>
          <p:nvPr/>
        </p:nvCxnSpPr>
        <p:spPr>
          <a:xfrm>
            <a:off x="4572000" y="1850554"/>
            <a:ext cx="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4"/>
            <a:endCxn id="14" idx="0"/>
          </p:cNvCxnSpPr>
          <p:nvPr/>
        </p:nvCxnSpPr>
        <p:spPr>
          <a:xfrm>
            <a:off x="4572000" y="2307754"/>
            <a:ext cx="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4"/>
            <a:endCxn id="15" idx="0"/>
          </p:cNvCxnSpPr>
          <p:nvPr/>
        </p:nvCxnSpPr>
        <p:spPr>
          <a:xfrm>
            <a:off x="4572000" y="2764954"/>
            <a:ext cx="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4"/>
            <a:endCxn id="16" idx="0"/>
          </p:cNvCxnSpPr>
          <p:nvPr/>
        </p:nvCxnSpPr>
        <p:spPr>
          <a:xfrm>
            <a:off x="4572000" y="3222154"/>
            <a:ext cx="0" cy="152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1954"/>
            <a:ext cx="2590800" cy="146528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971800" y="2536354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77794" y="181382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Interaction Graph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858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16200000" flipH="1">
            <a:off x="4534124" y="2879031"/>
            <a:ext cx="1142553" cy="457200"/>
          </a:xfrm>
          <a:prstGeom prst="curvedConnector3">
            <a:avLst>
              <a:gd name="adj1" fmla="val 50000"/>
            </a:avLst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105399" y="3740376"/>
            <a:ext cx="381001" cy="1524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16200000">
            <a:off x="7537073" y="3215427"/>
            <a:ext cx="228600" cy="851654"/>
          </a:xfrm>
          <a:prstGeom prst="rightBrace">
            <a:avLst>
              <a:gd name="adj1" fmla="val 101471"/>
              <a:gd name="adj2" fmla="val 50000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96946" y="2841154"/>
            <a:ext cx="130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Inter-set SWAP gates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9525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2573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5621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8669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133600" y="1634946"/>
            <a:ext cx="2667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85800" y="1621954"/>
            <a:ext cx="1447800" cy="1524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77638" y="4690832"/>
            <a:ext cx="130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SWAP-free Set</a:t>
            </a:r>
            <a:endParaRPr lang="en-US" dirty="0"/>
          </a:p>
        </p:txBody>
      </p:sp>
      <p:cxnSp>
        <p:nvCxnSpPr>
          <p:cNvPr id="3" name="Curved Connector 2"/>
          <p:cNvCxnSpPr>
            <a:stCxn id="9" idx="2"/>
            <a:endCxn id="35" idx="2"/>
          </p:cNvCxnSpPr>
          <p:nvPr/>
        </p:nvCxnSpPr>
        <p:spPr>
          <a:xfrm rot="5400000" flipH="1">
            <a:off x="5638500" y="4030729"/>
            <a:ext cx="18592" cy="2631461"/>
          </a:xfrm>
          <a:prstGeom prst="curvedConnector3">
            <a:avLst>
              <a:gd name="adj1" fmla="val -1229561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0278" y="3503768"/>
                <a:ext cx="366405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Find SWAP-free sets:</a:t>
                </a:r>
              </a:p>
              <a:p>
                <a:pPr lvl="1"/>
                <a:r>
                  <a:rPr lang="en-US" dirty="0" smtClean="0">
                    <a:solidFill>
                      <a:srgbClr val="000000"/>
                    </a:solidFill>
                  </a:rPr>
                  <a:t>Select 2-qubit gates one by one until following conditions are met on the corresponding interaction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1200150" lvl="2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𝐺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, and</a:t>
                </a:r>
              </a:p>
              <a:p>
                <a:pPr marL="1200150" lvl="2" indent="-285750">
                  <a:buFontTx/>
                  <a:buChar char="-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there is no cycle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8" y="3503768"/>
                <a:ext cx="3664052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331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4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4" grpId="0" animBg="1"/>
      <p:bldP spid="24" grpId="1" animBg="1"/>
      <p:bldP spid="26" grpId="0" animBg="1"/>
      <p:bldP spid="27" grpId="0" animBg="1"/>
      <p:bldP spid="28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183087" y="6214529"/>
            <a:ext cx="2717494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PROPOSED SOLUTION</a:t>
            </a:r>
            <a:r>
              <a:rPr kumimoji="0" lang="en-US" sz="11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|  8</a:t>
            </a: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1801" y="144006"/>
            <a:ext cx="7540398" cy="7826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Proposed Solution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5" y="1106109"/>
            <a:ext cx="7160490" cy="257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6111" y="3905423"/>
            <a:ext cx="5851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Qubit placements dynamically change</a:t>
            </a:r>
            <a:endParaRPr lang="en-US" dirty="0" smtClean="0">
              <a:solidFill>
                <a:srgbClr val="99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Look-ahead search in order to find the placement that minimizes the number of inter-set SWAP gates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990000"/>
                </a:solidFill>
              </a:rPr>
              <a:t>Future work</a:t>
            </a:r>
            <a:endParaRPr lang="en-US" dirty="0" smtClean="0">
              <a:solidFill>
                <a:srgbClr val="99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Force-directed placement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Viterbi_R1</Template>
  <TotalTime>902</TotalTime>
  <Words>689</Words>
  <Application>Microsoft Office PowerPoint</Application>
  <PresentationFormat>On-screen Show (4:3)</PresentationFormat>
  <Paragraphs>331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</dc:creator>
  <cp:lastModifiedBy>Alireza</cp:lastModifiedBy>
  <cp:revision>98</cp:revision>
  <cp:lastPrinted>2012-02-07T18:57:58Z</cp:lastPrinted>
  <dcterms:created xsi:type="dcterms:W3CDTF">2013-04-09T23:10:32Z</dcterms:created>
  <dcterms:modified xsi:type="dcterms:W3CDTF">2014-07-16T15:27:01Z</dcterms:modified>
</cp:coreProperties>
</file>