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6"/>
  </p:notesMasterIdLst>
  <p:handoutMasterIdLst>
    <p:handoutMasterId r:id="rId27"/>
  </p:handoutMasterIdLst>
  <p:sldIdLst>
    <p:sldId id="257" r:id="rId2"/>
    <p:sldId id="258" r:id="rId3"/>
    <p:sldId id="259"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6" r:id="rId18"/>
    <p:sldId id="275" r:id="rId19"/>
    <p:sldId id="281" r:id="rId20"/>
    <p:sldId id="278" r:id="rId21"/>
    <p:sldId id="280" r:id="rId22"/>
    <p:sldId id="279" r:id="rId23"/>
    <p:sldId id="260" r:id="rId24"/>
    <p:sldId id="261" r:id="rId25"/>
  </p:sldIdLst>
  <p:sldSz cx="9144000" cy="6858000" type="screen4x3"/>
  <p:notesSz cx="7315200" cy="96012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400" autoAdjust="0"/>
  </p:normalViewPr>
  <p:slideViewPr>
    <p:cSldViewPr>
      <p:cViewPr varScale="1">
        <p:scale>
          <a:sx n="79" d="100"/>
          <a:sy n="79" d="100"/>
        </p:scale>
        <p:origin x="696" y="78"/>
      </p:cViewPr>
      <p:guideLst>
        <p:guide orient="horz" pos="2160"/>
        <p:guide pos="2880"/>
      </p:guideLst>
    </p:cSldViewPr>
  </p:slideViewPr>
  <p:outlineViewPr>
    <p:cViewPr>
      <p:scale>
        <a:sx n="33" d="100"/>
        <a:sy n="33" d="100"/>
      </p:scale>
      <p:origin x="0" y="511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de-DE"/>
          </a:p>
        </p:txBody>
      </p:sp>
      <p:sp>
        <p:nvSpPr>
          <p:cNvPr id="3" name="Datumsplatzhalt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CAC45D1-8D03-4D9C-BBC3-3E5DA5095C62}" type="datetimeFigureOut">
              <a:rPr lang="de-DE" smtClean="0"/>
              <a:t>16.07.2014</a:t>
            </a:fld>
            <a:endParaRPr lang="de-DE"/>
          </a:p>
        </p:txBody>
      </p:sp>
      <p:sp>
        <p:nvSpPr>
          <p:cNvPr id="4" name="Fußzeilenplatzhalt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de-DE"/>
          </a:p>
        </p:txBody>
      </p:sp>
      <p:sp>
        <p:nvSpPr>
          <p:cNvPr id="5" name="Foliennummernplatzhalt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EB83D2B-F255-4151-A4AD-D944F5910B06}" type="slidenum">
              <a:rPr lang="de-DE" smtClean="0"/>
              <a:t>‹#›</a:t>
            </a:fld>
            <a:endParaRPr lang="de-DE"/>
          </a:p>
        </p:txBody>
      </p:sp>
    </p:spTree>
    <p:extLst>
      <p:ext uri="{BB962C8B-B14F-4D97-AF65-F5344CB8AC3E}">
        <p14:creationId xmlns:p14="http://schemas.microsoft.com/office/powerpoint/2010/main" val="593482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de-DE"/>
          </a:p>
        </p:txBody>
      </p:sp>
      <p:sp>
        <p:nvSpPr>
          <p:cNvPr id="3" name="Datumsplatzhalt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828ECF-B3C1-4E4F-9865-50F77777ECCD}" type="datetimeFigureOut">
              <a:rPr lang="de-DE" smtClean="0"/>
              <a:t>16.07.2014</a:t>
            </a:fld>
            <a:endParaRPr lang="de-DE"/>
          </a:p>
        </p:txBody>
      </p:sp>
      <p:sp>
        <p:nvSpPr>
          <p:cNvPr id="4" name="Folienbildplatzhalt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de-DE"/>
          </a:p>
        </p:txBody>
      </p:sp>
      <p:sp>
        <p:nvSpPr>
          <p:cNvPr id="5" name="Notizenplatzhalt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de-DE"/>
          </a:p>
        </p:txBody>
      </p:sp>
      <p:sp>
        <p:nvSpPr>
          <p:cNvPr id="7" name="Foliennummernplatzhalt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4552ABC-15D8-4868-B2CB-F64D1FBF37EE}" type="slidenum">
              <a:rPr lang="de-DE" smtClean="0"/>
              <a:t>‹#›</a:t>
            </a:fld>
            <a:endParaRPr lang="de-DE"/>
          </a:p>
        </p:txBody>
      </p:sp>
    </p:spTree>
    <p:extLst>
      <p:ext uri="{BB962C8B-B14F-4D97-AF65-F5344CB8AC3E}">
        <p14:creationId xmlns:p14="http://schemas.microsoft.com/office/powerpoint/2010/main" val="569411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52ABC-15D8-4868-B2CB-F64D1FBF37EE}" type="slidenum">
              <a:rPr lang="de-DE" smtClean="0"/>
              <a:t>0</a:t>
            </a:fld>
            <a:endParaRPr lang="de-DE"/>
          </a:p>
        </p:txBody>
      </p:sp>
    </p:spTree>
    <p:extLst>
      <p:ext uri="{BB962C8B-B14F-4D97-AF65-F5344CB8AC3E}">
        <p14:creationId xmlns:p14="http://schemas.microsoft.com/office/powerpoint/2010/main" val="2250984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idea of cube sharing is presented in this slide.</a:t>
            </a:r>
            <a:r>
              <a:rPr lang="de-DE" baseline="0" dirty="0" smtClean="0"/>
              <a:t> Basically, we do not need one MCT gate for each output line. Instead, we can construct one MCT on one output line, then copy its contents to other output lines.</a:t>
            </a:r>
          </a:p>
          <a:p>
            <a:r>
              <a:rPr lang="de-DE" baseline="0" dirty="0" smtClean="0"/>
              <a:t>For example, if y0 = c1 + abc, and y1=abc, then ‘abc‘ is a shared cube. If we don‘t use cube sharing, the circuit has 2 4-input MCT gates which is shown on the left. By cube sharing we can eliminate one MCT gate, and instead use a CNOT gate. Here we were able to construct on a zero-initialized output line, so the copying process was trivial.</a:t>
            </a:r>
          </a:p>
          <a:p>
            <a:r>
              <a:rPr lang="de-DE" baseline="0" dirty="0" smtClean="0"/>
              <a:t>However, if there is no zero-initialized output line, like this example: y0=c1+abc, and y1=c2+abc, and suppose that c1 and c2 has been aldready generated on y0 and y1 respectively. In this case, we need two CNOT gates to copy the content of MCT to other output line. The idea is illustrated on the left hand side circuit.</a:t>
            </a:r>
          </a:p>
          <a:p>
            <a:endParaRPr lang="de-DE" baseline="0" dirty="0" smtClean="0"/>
          </a:p>
          <a:p>
            <a:endParaRPr lang="de-DE" baseline="0" dirty="0" smtClean="0"/>
          </a:p>
          <a:p>
            <a:endParaRPr lang="de-DE" baseline="0" dirty="0" smtClean="0"/>
          </a:p>
          <a:p>
            <a:r>
              <a:rPr lang="de-DE" baseline="0" dirty="0" smtClean="0"/>
              <a:t>(c1, c2 are a cube, or a sum of cubes).</a:t>
            </a:r>
            <a:endParaRPr lang="de-DE" dirty="0"/>
          </a:p>
        </p:txBody>
      </p:sp>
      <p:sp>
        <p:nvSpPr>
          <p:cNvPr id="4" name="Foliennummernplatzhalter 3"/>
          <p:cNvSpPr>
            <a:spLocks noGrp="1"/>
          </p:cNvSpPr>
          <p:nvPr>
            <p:ph type="sldNum" sz="quarter" idx="10"/>
          </p:nvPr>
        </p:nvSpPr>
        <p:spPr/>
        <p:txBody>
          <a:bodyPr/>
          <a:lstStyle/>
          <a:p>
            <a:fld id="{24552ABC-15D8-4868-B2CB-F64D1FBF37EE}" type="slidenum">
              <a:rPr lang="de-DE" smtClean="0"/>
              <a:t>9</a:t>
            </a:fld>
            <a:endParaRPr lang="de-DE"/>
          </a:p>
        </p:txBody>
      </p:sp>
    </p:spTree>
    <p:extLst>
      <p:ext uri="{BB962C8B-B14F-4D97-AF65-F5344CB8AC3E}">
        <p14:creationId xmlns:p14="http://schemas.microsoft.com/office/powerpoint/2010/main" val="2834406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Now, consider this example: y0=ac,</a:t>
            </a:r>
            <a:r>
              <a:rPr lang="de-DE" baseline="0" dirty="0" smtClean="0"/>
              <a:t> y1=abc. They do not have any shared cubes. However, ‘ab‘ is a shared cofactor. So we can use this feature to reduce the number of control lines in MCT gates.</a:t>
            </a:r>
          </a:p>
          <a:p>
            <a:r>
              <a:rPr lang="de-DE" baseline="0" dirty="0" smtClean="0"/>
              <a:t>In this example, ‘ab‘ is first generated on y0 (please look at the circuit on right). Then, it is used to construct ‘ab.c‘ on y1.</a:t>
            </a:r>
          </a:p>
          <a:p>
            <a:endParaRPr lang="de-DE" baseline="0" dirty="0" smtClean="0"/>
          </a:p>
          <a:p>
            <a:r>
              <a:rPr lang="de-DE" baseline="0" dirty="0" smtClean="0"/>
              <a:t>In this example, the shared cofactor was also a cube in one of the output lines. (the shared cofactor is ‘ab‘, which is a cube in y0)</a:t>
            </a:r>
            <a:endParaRPr lang="de-DE" dirty="0"/>
          </a:p>
        </p:txBody>
      </p:sp>
      <p:sp>
        <p:nvSpPr>
          <p:cNvPr id="4" name="Foliennummernplatzhalter 3"/>
          <p:cNvSpPr>
            <a:spLocks noGrp="1"/>
          </p:cNvSpPr>
          <p:nvPr>
            <p:ph type="sldNum" sz="quarter" idx="10"/>
          </p:nvPr>
        </p:nvSpPr>
        <p:spPr/>
        <p:txBody>
          <a:bodyPr/>
          <a:lstStyle/>
          <a:p>
            <a:fld id="{24552ABC-15D8-4868-B2CB-F64D1FBF37EE}" type="slidenum">
              <a:rPr lang="de-DE" smtClean="0"/>
              <a:t>10</a:t>
            </a:fld>
            <a:endParaRPr lang="de-DE"/>
          </a:p>
        </p:txBody>
      </p:sp>
    </p:spTree>
    <p:extLst>
      <p:ext uri="{BB962C8B-B14F-4D97-AF65-F5344CB8AC3E}">
        <p14:creationId xmlns:p14="http://schemas.microsoft.com/office/powerpoint/2010/main" val="2834406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However, if the shared cofactor is not a cube, then we will use the concept of uncomputation in</a:t>
            </a:r>
            <a:r>
              <a:rPr lang="de-DE" baseline="0" dirty="0" smtClean="0"/>
              <a:t> order to still take advantage of cofactor sharing.</a:t>
            </a:r>
          </a:p>
          <a:p>
            <a:r>
              <a:rPr lang="de-DE" baseline="0" dirty="0" smtClean="0"/>
              <a:t>For example, y0=abc, y1=abd. Shared cofactor is ‘ab‘, but it is not a cube in any of the output lines. So, we first add a zero-initialized ancilla line. Then, ‘ab‘ (shared cofactor) is constructed on that ancilla line. Afterwards, we use it to generate ‘ab.c‘ and ‘ab.d‘ on y0 and y1 respectively. Finally we need to uncompute the ancilla line, and hence return its value to ‘0‘. Therefore, we only need one ancilla line for the whole circuit.</a:t>
            </a:r>
          </a:p>
          <a:p>
            <a:endParaRPr lang="de-DE" baseline="0" dirty="0" smtClean="0"/>
          </a:p>
          <a:p>
            <a:r>
              <a:rPr lang="de-DE" baseline="0" dirty="0" smtClean="0"/>
              <a:t>Even if we assume that there is no zero-initialized ancilla line, then we can still use the idea of cofactor sharing. The circuit on right shows an example. Here, the copying cost is more expensive.</a:t>
            </a:r>
          </a:p>
          <a:p>
            <a:endParaRPr lang="de-DE" baseline="0" dirty="0" smtClean="0"/>
          </a:p>
          <a:p>
            <a:endParaRPr lang="de-DE" baseline="0" dirty="0" smtClean="0"/>
          </a:p>
          <a:p>
            <a:r>
              <a:rPr lang="de-DE" baseline="0" dirty="0" smtClean="0"/>
              <a:t>(In MCT gates, U=U</a:t>
            </a:r>
            <a:r>
              <a:rPr lang="de-DE" baseline="30000" dirty="0" smtClean="0"/>
              <a:t>-1</a:t>
            </a:r>
            <a:r>
              <a:rPr lang="de-DE" baseline="0" dirty="0" smtClean="0"/>
              <a:t>, therefore to uncompute an MCT gate we only need to add it one more time)</a:t>
            </a:r>
            <a:endParaRPr lang="de-DE" dirty="0"/>
          </a:p>
        </p:txBody>
      </p:sp>
      <p:sp>
        <p:nvSpPr>
          <p:cNvPr id="4" name="Foliennummernplatzhalter 3"/>
          <p:cNvSpPr>
            <a:spLocks noGrp="1"/>
          </p:cNvSpPr>
          <p:nvPr>
            <p:ph type="sldNum" sz="quarter" idx="10"/>
          </p:nvPr>
        </p:nvSpPr>
        <p:spPr/>
        <p:txBody>
          <a:bodyPr/>
          <a:lstStyle/>
          <a:p>
            <a:fld id="{24552ABC-15D8-4868-B2CB-F64D1FBF37EE}" type="slidenum">
              <a:rPr lang="de-DE" smtClean="0"/>
              <a:t>11</a:t>
            </a:fld>
            <a:endParaRPr lang="de-DE"/>
          </a:p>
        </p:txBody>
      </p:sp>
    </p:spTree>
    <p:extLst>
      <p:ext uri="{BB962C8B-B14F-4D97-AF65-F5344CB8AC3E}">
        <p14:creationId xmlns:p14="http://schemas.microsoft.com/office/powerpoint/2010/main" val="2834406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Next, we will explain</a:t>
            </a:r>
            <a:r>
              <a:rPr lang="de-DE" baseline="0" dirty="0" smtClean="0"/>
              <a:t> our synthesis algorithm. </a:t>
            </a:r>
            <a:r>
              <a:rPr lang="en-US" baseline="0" dirty="0" smtClean="0"/>
              <a:t>Consider a 3-input, 6-output LUT with equations shown in this slide.</a:t>
            </a:r>
            <a:endParaRPr lang="de-DE" dirty="0"/>
          </a:p>
        </p:txBody>
      </p:sp>
      <p:sp>
        <p:nvSpPr>
          <p:cNvPr id="4" name="Foliennummernplatzhalter 3"/>
          <p:cNvSpPr>
            <a:spLocks noGrp="1"/>
          </p:cNvSpPr>
          <p:nvPr>
            <p:ph type="sldNum" sz="quarter" idx="10"/>
          </p:nvPr>
        </p:nvSpPr>
        <p:spPr/>
        <p:txBody>
          <a:bodyPr/>
          <a:lstStyle/>
          <a:p>
            <a:fld id="{24552ABC-15D8-4868-B2CB-F64D1FBF37EE}" type="slidenum">
              <a:rPr lang="de-DE" smtClean="0"/>
              <a:t>12</a:t>
            </a:fld>
            <a:endParaRPr lang="de-DE"/>
          </a:p>
        </p:txBody>
      </p:sp>
    </p:spTree>
    <p:extLst>
      <p:ext uri="{BB962C8B-B14F-4D97-AF65-F5344CB8AC3E}">
        <p14:creationId xmlns:p14="http://schemas.microsoft.com/office/powerpoint/2010/main" val="2834406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The LUT is represented as Sum</a:t>
            </a:r>
            <a:r>
              <a:rPr lang="en-GB" baseline="0" dirty="0" smtClean="0"/>
              <a:t> of Cubes, which is called the </a:t>
            </a:r>
            <a:r>
              <a:rPr lang="en-GB" baseline="0" dirty="0" err="1" smtClean="0"/>
              <a:t>cube_list</a:t>
            </a:r>
            <a:r>
              <a:rPr lang="en-GB" baseline="0" dirty="0" smtClean="0"/>
              <a:t>. This is the input to the synthesis algorithm.</a:t>
            </a:r>
          </a:p>
          <a:p>
            <a:endParaRPr lang="en-GB" baseline="0" dirty="0" smtClean="0"/>
          </a:p>
          <a:p>
            <a:endParaRPr lang="en-GB" baseline="0" dirty="0" smtClean="0"/>
          </a:p>
          <a:p>
            <a:r>
              <a:rPr lang="en-US" sz="1200" b="0" i="0" u="none" strike="noStrike" kern="1200" baseline="0" dirty="0" smtClean="0">
                <a:solidFill>
                  <a:schemeClr val="tx1"/>
                </a:solidFill>
                <a:latin typeface="+mn-lt"/>
                <a:ea typeface="+mn-ea"/>
                <a:cs typeface="+mn-cs"/>
              </a:rPr>
              <a:t>xi: input variables (0  &lt;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&lt; k)</a:t>
            </a:r>
          </a:p>
          <a:p>
            <a:r>
              <a:rPr lang="en-US" sz="1200" b="0" i="0" u="none" strike="noStrike" kern="1200" baseline="0" dirty="0" err="1" smtClean="0">
                <a:solidFill>
                  <a:schemeClr val="tx1"/>
                </a:solidFill>
                <a:latin typeface="+mn-lt"/>
                <a:ea typeface="+mn-ea"/>
                <a:cs typeface="+mn-cs"/>
              </a:rPr>
              <a:t>yj</a:t>
            </a:r>
            <a:r>
              <a:rPr lang="en-US" sz="1200" b="0" i="0" u="none" strike="noStrike" kern="1200" baseline="0" dirty="0" smtClean="0">
                <a:solidFill>
                  <a:schemeClr val="tx1"/>
                </a:solidFill>
                <a:latin typeface="+mn-lt"/>
                <a:ea typeface="+mn-ea"/>
                <a:cs typeface="+mn-cs"/>
              </a:rPr>
              <a:t>: output variables (0  j &lt; m)</a:t>
            </a:r>
          </a:p>
          <a:p>
            <a:r>
              <a:rPr lang="en-US" sz="1200" b="0" i="0" u="none" strike="noStrike" kern="1200" baseline="0" dirty="0" smtClean="0">
                <a:solidFill>
                  <a:schemeClr val="tx1"/>
                </a:solidFill>
                <a:latin typeface="+mn-lt"/>
                <a:ea typeface="+mn-ea"/>
                <a:cs typeface="+mn-cs"/>
              </a:rPr>
              <a:t>Then, a cube can be represented as a row vector C[a(0), … , a(k-1), b(0), … , b(m-1)] . In this notation, a(</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)=0 if xi appears as complemented, a(</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)=1 if xi appears as un-complemented, and a(</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)=2 if xi does not exist in the cube. Additionally, b(j)=0 if C is not available in </a:t>
            </a:r>
            <a:r>
              <a:rPr lang="en-US" sz="1200" b="0" i="0" u="none" strike="noStrike" kern="1200" baseline="0" dirty="0" err="1" smtClean="0">
                <a:solidFill>
                  <a:schemeClr val="tx1"/>
                </a:solidFill>
                <a:latin typeface="+mn-lt"/>
                <a:ea typeface="+mn-ea"/>
                <a:cs typeface="+mn-cs"/>
              </a:rPr>
              <a:t>yj</a:t>
            </a:r>
            <a:r>
              <a:rPr lang="en-US" sz="1200" b="0" i="0" u="none" strike="noStrike" kern="1200" baseline="0" dirty="0" smtClean="0">
                <a:solidFill>
                  <a:schemeClr val="tx1"/>
                </a:solidFill>
                <a:latin typeface="+mn-lt"/>
                <a:ea typeface="+mn-ea"/>
                <a:cs typeface="+mn-cs"/>
              </a:rPr>
              <a:t>, and b(j)=1 if C is available in </a:t>
            </a:r>
            <a:r>
              <a:rPr lang="en-US" sz="1200" b="0" i="0" u="none" strike="noStrike" kern="1200" baseline="0" dirty="0" err="1" smtClean="0">
                <a:solidFill>
                  <a:schemeClr val="tx1"/>
                </a:solidFill>
                <a:latin typeface="+mn-lt"/>
                <a:ea typeface="+mn-ea"/>
                <a:cs typeface="+mn-cs"/>
              </a:rPr>
              <a:t>yj</a:t>
            </a:r>
            <a:r>
              <a:rPr lang="en-US" sz="1200" b="0" i="0" u="none" strike="noStrike" kern="1200" baseline="0" dirty="0" smtClean="0">
                <a:solidFill>
                  <a:schemeClr val="tx1"/>
                </a:solidFill>
                <a:latin typeface="+mn-lt"/>
                <a:ea typeface="+mn-ea"/>
                <a:cs typeface="+mn-cs"/>
              </a:rPr>
              <a:t>.</a:t>
            </a:r>
            <a:endParaRPr lang="en-GB" dirty="0" smtClean="0"/>
          </a:p>
          <a:p>
            <a:endParaRPr lang="de-DE" dirty="0" smtClean="0"/>
          </a:p>
          <a:p>
            <a:r>
              <a:rPr lang="de-DE" dirty="0" smtClean="0"/>
              <a:t>Based</a:t>
            </a:r>
            <a:r>
              <a:rPr lang="de-DE" baseline="0" dirty="0" smtClean="0"/>
              <a:t> on the cube_list, we generate all shared cofactors. This is achieved by pairwise comparison of all cubes. For each shared cofactor, we also store the dependent cubes. So, for example, if we construct shared cofactor x1‘.x2‘ then we can use it to construct the following cubes: x0‘.x1‘.x2‘ and x0.x1‘.x2‘</a:t>
            </a:r>
            <a:endParaRPr lang="de-DE" dirty="0" smtClean="0"/>
          </a:p>
        </p:txBody>
      </p:sp>
      <p:sp>
        <p:nvSpPr>
          <p:cNvPr id="4" name="Foliennummernplatzhalter 3"/>
          <p:cNvSpPr>
            <a:spLocks noGrp="1"/>
          </p:cNvSpPr>
          <p:nvPr>
            <p:ph type="sldNum" sz="quarter" idx="10"/>
          </p:nvPr>
        </p:nvSpPr>
        <p:spPr/>
        <p:txBody>
          <a:bodyPr/>
          <a:lstStyle/>
          <a:p>
            <a:fld id="{24552ABC-15D8-4868-B2CB-F64D1FBF37EE}" type="slidenum">
              <a:rPr lang="de-DE" smtClean="0"/>
              <a:t>13</a:t>
            </a:fld>
            <a:endParaRPr lang="de-DE"/>
          </a:p>
        </p:txBody>
      </p:sp>
    </p:spTree>
    <p:extLst>
      <p:ext uri="{BB962C8B-B14F-4D97-AF65-F5344CB8AC3E}">
        <p14:creationId xmlns:p14="http://schemas.microsoft.com/office/powerpoint/2010/main" val="2834406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Now, we have the list of all shared cofactors.</a:t>
            </a:r>
            <a:r>
              <a:rPr lang="de-DE" baseline="0" dirty="0" smtClean="0"/>
              <a:t> To generate the circuit, we should pick a shared cofactor, construct it and then construct all its dependent cubes, and if necessary uncompute the shared cofactor.</a:t>
            </a:r>
          </a:p>
          <a:p>
            <a:endParaRPr lang="de-DE" baseline="0" dirty="0" smtClean="0"/>
          </a:p>
          <a:p>
            <a:r>
              <a:rPr lang="de-DE" baseline="0" dirty="0" smtClean="0"/>
              <a:t>However, the question is which shared cofactor should we choose first? </a:t>
            </a:r>
            <a:r>
              <a:rPr lang="en-US" baseline="0" dirty="0" smtClean="0"/>
              <a:t>The reason this is important is because when we choose a shared cofactor, that could eliminate some other shared cofactors. For example, in this slide you can see three shared cofactors (s1, s2, s3), and their dependent cubes are shown by an edge. C1, C2, and C3 have S1 as a shared cofactor; C2 and C4 have S2 as the shared cofactor, and so on. If w pick S1, it will implement C1, C2, and C3 as well. So, S2, S3 and C4, C5, and C6 remain. However, now S2 can only construct C4 and hence it is no longer a </a:t>
            </a:r>
            <a:r>
              <a:rPr lang="en-US" b="1" baseline="0" dirty="0" smtClean="0"/>
              <a:t>shared cofactor</a:t>
            </a:r>
            <a:r>
              <a:rPr lang="en-US" b="0" baseline="0" dirty="0" smtClean="0"/>
              <a:t>. So, it is eliminated from the shared cofactor list.</a:t>
            </a:r>
            <a:endParaRPr lang="de-DE" b="1" dirty="0"/>
          </a:p>
        </p:txBody>
      </p:sp>
      <p:sp>
        <p:nvSpPr>
          <p:cNvPr id="4" name="Foliennummernplatzhalter 3"/>
          <p:cNvSpPr>
            <a:spLocks noGrp="1"/>
          </p:cNvSpPr>
          <p:nvPr>
            <p:ph type="sldNum" sz="quarter" idx="10"/>
          </p:nvPr>
        </p:nvSpPr>
        <p:spPr/>
        <p:txBody>
          <a:bodyPr/>
          <a:lstStyle/>
          <a:p>
            <a:fld id="{24552ABC-15D8-4868-B2CB-F64D1FBF37EE}" type="slidenum">
              <a:rPr lang="de-DE" smtClean="0"/>
              <a:t>14</a:t>
            </a:fld>
            <a:endParaRPr lang="de-DE"/>
          </a:p>
        </p:txBody>
      </p:sp>
    </p:spTree>
    <p:extLst>
      <p:ext uri="{BB962C8B-B14F-4D97-AF65-F5344CB8AC3E}">
        <p14:creationId xmlns:p14="http://schemas.microsoft.com/office/powerpoint/2010/main" val="2834406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Therefore, in order to explore the search space effectively, we employ a lookahead search. We construct a tree where the root is an empty node, and</a:t>
            </a:r>
            <a:r>
              <a:rPr lang="de-DE" baseline="0" dirty="0" smtClean="0"/>
              <a:t> all shared cofactors that we initially find are its children (in this figure, they are shown as Level-0 shared cofactors). By choosing each shared cofactor, we first eliminate cofactors that are no longer shared (we explained the concept in the previous slide), then remaing shared cofactors will be children at level-1. We proceed this procedure until depth d. Then, the path which leads to lowest cost is chosen. In that path, we pick the Level-0 shared cofactor (which is the first node from top in that path). This will be our first shared cofactor.</a:t>
            </a:r>
          </a:p>
          <a:p>
            <a:endParaRPr lang="de-DE" baseline="0" dirty="0" smtClean="0"/>
          </a:p>
          <a:p>
            <a:r>
              <a:rPr lang="de-DE" baseline="0" dirty="0" smtClean="0"/>
              <a:t>Then, among the remaing shared cofactor, we perform the same lookahead search to choose the second shared cofactor. This search is continued until all shared cofactors are consumed.</a:t>
            </a:r>
            <a:endParaRPr lang="de-DE" dirty="0"/>
          </a:p>
        </p:txBody>
      </p:sp>
      <p:sp>
        <p:nvSpPr>
          <p:cNvPr id="4" name="Foliennummernplatzhalter 3"/>
          <p:cNvSpPr>
            <a:spLocks noGrp="1"/>
          </p:cNvSpPr>
          <p:nvPr>
            <p:ph type="sldNum" sz="quarter" idx="10"/>
          </p:nvPr>
        </p:nvSpPr>
        <p:spPr/>
        <p:txBody>
          <a:bodyPr/>
          <a:lstStyle/>
          <a:p>
            <a:fld id="{24552ABC-15D8-4868-B2CB-F64D1FBF37EE}" type="slidenum">
              <a:rPr lang="de-DE" smtClean="0"/>
              <a:t>15</a:t>
            </a:fld>
            <a:endParaRPr lang="de-DE"/>
          </a:p>
        </p:txBody>
      </p:sp>
    </p:spTree>
    <p:extLst>
      <p:ext uri="{BB962C8B-B14F-4D97-AF65-F5344CB8AC3E}">
        <p14:creationId xmlns:p14="http://schemas.microsoft.com/office/powerpoint/2010/main" val="2834406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And finally here is the algorithm.</a:t>
            </a:r>
          </a:p>
          <a:p>
            <a:endParaRPr lang="de-DE" dirty="0" smtClean="0"/>
          </a:p>
          <a:p>
            <a:r>
              <a:rPr lang="de-DE" dirty="0" smtClean="0"/>
              <a:t>Line 1 and 2 construct the cube list, and the shared cofactor list.</a:t>
            </a:r>
          </a:p>
          <a:p>
            <a:endParaRPr lang="de-DE" dirty="0" smtClean="0"/>
          </a:p>
          <a:p>
            <a:r>
              <a:rPr lang="de-DE" dirty="0" smtClean="0"/>
              <a:t>Line</a:t>
            </a:r>
            <a:r>
              <a:rPr lang="de-DE" baseline="0" dirty="0" smtClean="0"/>
              <a:t> 4 says as long as there is a shared cofactor, do the lookahead search. Lookahead search is done in Lines 5-7.</a:t>
            </a:r>
          </a:p>
          <a:p>
            <a:endParaRPr lang="de-DE" baseline="0" dirty="0" smtClean="0"/>
          </a:p>
          <a:p>
            <a:r>
              <a:rPr lang="de-DE" baseline="0" dirty="0" smtClean="0"/>
              <a:t>Lines 8-11, construct the shared cofactor and all its dependent cubes, then update the cost, the cube list, and the shared cofactor list.</a:t>
            </a:r>
          </a:p>
          <a:p>
            <a:endParaRPr lang="de-DE" baseline="0" dirty="0" smtClean="0"/>
          </a:p>
          <a:p>
            <a:r>
              <a:rPr lang="de-DE" baseline="0" dirty="0" smtClean="0"/>
              <a:t>The update function for cube_list, removes dependent cubes from the list.</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The update function for shared_cofactor_list, removes cofactors that are no longer shared between at least 2 cubes.</a:t>
            </a:r>
          </a:p>
          <a:p>
            <a:endParaRPr lang="de-DE" baseline="0" dirty="0" smtClean="0"/>
          </a:p>
        </p:txBody>
      </p:sp>
      <p:sp>
        <p:nvSpPr>
          <p:cNvPr id="4" name="Foliennummernplatzhalter 3"/>
          <p:cNvSpPr>
            <a:spLocks noGrp="1"/>
          </p:cNvSpPr>
          <p:nvPr>
            <p:ph type="sldNum" sz="quarter" idx="10"/>
          </p:nvPr>
        </p:nvSpPr>
        <p:spPr/>
        <p:txBody>
          <a:bodyPr/>
          <a:lstStyle/>
          <a:p>
            <a:fld id="{24552ABC-15D8-4868-B2CB-F64D1FBF37EE}" type="slidenum">
              <a:rPr lang="de-DE" smtClean="0"/>
              <a:t>16</a:t>
            </a:fld>
            <a:endParaRPr lang="de-DE"/>
          </a:p>
        </p:txBody>
      </p:sp>
    </p:spTree>
    <p:extLst>
      <p:ext uri="{BB962C8B-B14F-4D97-AF65-F5344CB8AC3E}">
        <p14:creationId xmlns:p14="http://schemas.microsoft.com/office/powerpoint/2010/main" val="2834406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Simulation setup is summarized here.</a:t>
            </a:r>
          </a:p>
          <a:p>
            <a:endParaRPr lang="de-DE" dirty="0" smtClean="0"/>
          </a:p>
          <a:p>
            <a:r>
              <a:rPr lang="de-DE" dirty="0" smtClean="0"/>
              <a:t>EXORCISM-4 is an ESOP minimizer.</a:t>
            </a:r>
            <a:endParaRPr lang="de-DE" dirty="0"/>
          </a:p>
        </p:txBody>
      </p:sp>
      <p:sp>
        <p:nvSpPr>
          <p:cNvPr id="4" name="Foliennummernplatzhalter 3"/>
          <p:cNvSpPr>
            <a:spLocks noGrp="1"/>
          </p:cNvSpPr>
          <p:nvPr>
            <p:ph type="sldNum" sz="quarter" idx="10"/>
          </p:nvPr>
        </p:nvSpPr>
        <p:spPr/>
        <p:txBody>
          <a:bodyPr/>
          <a:lstStyle/>
          <a:p>
            <a:fld id="{24552ABC-15D8-4868-B2CB-F64D1FBF37EE}" type="slidenum">
              <a:rPr lang="de-DE" smtClean="0"/>
              <a:t>17</a:t>
            </a:fld>
            <a:endParaRPr lang="de-DE"/>
          </a:p>
        </p:txBody>
      </p:sp>
    </p:spTree>
    <p:extLst>
      <p:ext uri="{BB962C8B-B14F-4D97-AF65-F5344CB8AC3E}">
        <p14:creationId xmlns:p14="http://schemas.microsoft.com/office/powerpoint/2010/main" val="2834406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Simulation results</a:t>
            </a:r>
            <a:r>
              <a:rPr lang="de-DE" baseline="0" dirty="0" smtClean="0"/>
              <a:t> for MCNC benshmarks.</a:t>
            </a:r>
          </a:p>
          <a:p>
            <a:endParaRPr lang="de-DE" baseline="0" dirty="0" smtClean="0"/>
          </a:p>
          <a:p>
            <a:r>
              <a:rPr lang="de-DE" baseline="0" dirty="0" smtClean="0"/>
              <a:t>Our proposed synthesis algorithm is targeted for LUTs. However, it is also able to produce better results than ESOP-based synthesis methods. On average 28% improvement was obtained compared to [13].</a:t>
            </a:r>
            <a:endParaRPr lang="de-DE" dirty="0"/>
          </a:p>
        </p:txBody>
      </p:sp>
      <p:sp>
        <p:nvSpPr>
          <p:cNvPr id="4" name="Foliennummernplatzhalter 3"/>
          <p:cNvSpPr>
            <a:spLocks noGrp="1"/>
          </p:cNvSpPr>
          <p:nvPr>
            <p:ph type="sldNum" sz="quarter" idx="10"/>
          </p:nvPr>
        </p:nvSpPr>
        <p:spPr/>
        <p:txBody>
          <a:bodyPr/>
          <a:lstStyle/>
          <a:p>
            <a:fld id="{24552ABC-15D8-4868-B2CB-F64D1FBF37EE}" type="slidenum">
              <a:rPr lang="de-DE" smtClean="0"/>
              <a:t>18</a:t>
            </a:fld>
            <a:endParaRPr lang="de-DE"/>
          </a:p>
        </p:txBody>
      </p:sp>
    </p:spTree>
    <p:extLst>
      <p:ext uri="{BB962C8B-B14F-4D97-AF65-F5344CB8AC3E}">
        <p14:creationId xmlns:p14="http://schemas.microsoft.com/office/powerpoint/2010/main" val="283440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4552ABC-15D8-4868-B2CB-F64D1FBF37EE}" type="slidenum">
              <a:rPr lang="de-DE" smtClean="0"/>
              <a:t>1</a:t>
            </a:fld>
            <a:endParaRPr lang="de-DE"/>
          </a:p>
        </p:txBody>
      </p:sp>
    </p:spTree>
    <p:extLst>
      <p:ext uri="{BB962C8B-B14F-4D97-AF65-F5344CB8AC3E}">
        <p14:creationId xmlns:p14="http://schemas.microsoft.com/office/powerpoint/2010/main" val="2834406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For LUTs used in </a:t>
            </a:r>
            <a:r>
              <a:rPr lang="en-US" dirty="0" smtClean="0"/>
              <a:t>modular exponentiation</a:t>
            </a:r>
            <a:r>
              <a:rPr lang="de-DE" dirty="0" smtClean="0"/>
              <a:t>, 52% improvement was</a:t>
            </a:r>
            <a:r>
              <a:rPr lang="de-DE" baseline="0" dirty="0" smtClean="0"/>
              <a:t> obtained.</a:t>
            </a:r>
            <a:endParaRPr lang="de-DE" dirty="0"/>
          </a:p>
        </p:txBody>
      </p:sp>
      <p:sp>
        <p:nvSpPr>
          <p:cNvPr id="4" name="Foliennummernplatzhalter 3"/>
          <p:cNvSpPr>
            <a:spLocks noGrp="1"/>
          </p:cNvSpPr>
          <p:nvPr>
            <p:ph type="sldNum" sz="quarter" idx="10"/>
          </p:nvPr>
        </p:nvSpPr>
        <p:spPr/>
        <p:txBody>
          <a:bodyPr/>
          <a:lstStyle/>
          <a:p>
            <a:fld id="{24552ABC-15D8-4868-B2CB-F64D1FBF37EE}" type="slidenum">
              <a:rPr lang="de-DE" smtClean="0"/>
              <a:t>19</a:t>
            </a:fld>
            <a:endParaRPr lang="de-DE"/>
          </a:p>
        </p:txBody>
      </p:sp>
    </p:spTree>
    <p:extLst>
      <p:ext uri="{BB962C8B-B14F-4D97-AF65-F5344CB8AC3E}">
        <p14:creationId xmlns:p14="http://schemas.microsoft.com/office/powerpoint/2010/main" val="2834406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4552ABC-15D8-4868-B2CB-F64D1FBF37EE}" type="slidenum">
              <a:rPr lang="de-DE" smtClean="0"/>
              <a:t>20</a:t>
            </a:fld>
            <a:endParaRPr lang="de-DE"/>
          </a:p>
        </p:txBody>
      </p:sp>
    </p:spTree>
    <p:extLst>
      <p:ext uri="{BB962C8B-B14F-4D97-AF65-F5344CB8AC3E}">
        <p14:creationId xmlns:p14="http://schemas.microsoft.com/office/powerpoint/2010/main" val="2834406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And a sample circuit which is produced by our synthesis algorithm.</a:t>
            </a:r>
            <a:endParaRPr lang="de-DE" dirty="0"/>
          </a:p>
        </p:txBody>
      </p:sp>
      <p:sp>
        <p:nvSpPr>
          <p:cNvPr id="4" name="Foliennummernplatzhalter 3"/>
          <p:cNvSpPr>
            <a:spLocks noGrp="1"/>
          </p:cNvSpPr>
          <p:nvPr>
            <p:ph type="sldNum" sz="quarter" idx="10"/>
          </p:nvPr>
        </p:nvSpPr>
        <p:spPr/>
        <p:txBody>
          <a:bodyPr/>
          <a:lstStyle/>
          <a:p>
            <a:fld id="{24552ABC-15D8-4868-B2CB-F64D1FBF37EE}" type="slidenum">
              <a:rPr lang="de-DE" smtClean="0"/>
              <a:t>21</a:t>
            </a:fld>
            <a:endParaRPr lang="de-DE"/>
          </a:p>
        </p:txBody>
      </p:sp>
    </p:spTree>
    <p:extLst>
      <p:ext uri="{BB962C8B-B14F-4D97-AF65-F5344CB8AC3E}">
        <p14:creationId xmlns:p14="http://schemas.microsoft.com/office/powerpoint/2010/main" val="2834406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4552ABC-15D8-4868-B2CB-F64D1FBF37EE}" type="slidenum">
              <a:rPr lang="de-DE" smtClean="0"/>
              <a:t>22</a:t>
            </a:fld>
            <a:endParaRPr lang="de-DE"/>
          </a:p>
        </p:txBody>
      </p:sp>
    </p:spTree>
    <p:extLst>
      <p:ext uri="{BB962C8B-B14F-4D97-AF65-F5344CB8AC3E}">
        <p14:creationId xmlns:p14="http://schemas.microsoft.com/office/powerpoint/2010/main" val="2834406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4552ABC-15D8-4868-B2CB-F64D1FBF37EE}" type="slidenum">
              <a:rPr lang="de-DE" smtClean="0"/>
              <a:t>23</a:t>
            </a:fld>
            <a:endParaRPr lang="de-DE"/>
          </a:p>
        </p:txBody>
      </p:sp>
    </p:spTree>
    <p:extLst>
      <p:ext uri="{BB962C8B-B14F-4D97-AF65-F5344CB8AC3E}">
        <p14:creationId xmlns:p14="http://schemas.microsoft.com/office/powerpoint/2010/main" val="2834406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quantum circuits, data is carried out by quantum bits, or qubits. </a:t>
            </a:r>
            <a:r>
              <a:rPr lang="en-US" dirty="0" smtClean="0"/>
              <a:t>Qubits interact with each other through quantum gates.</a:t>
            </a:r>
            <a:r>
              <a:rPr lang="en-US" baseline="0" dirty="0" smtClean="0"/>
              <a:t> Any Unitary matrix can act as a quantum gate. (A matrix U is unitary if U times U dagger is equal to Identity matrix, where U dagger is  the conjugate transpose of U). Quantum gates are reversible, and hence they have equal number of inputs and outputs.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well-known quantum gate is the Multiple-Control Toffoli (MCT) gate. It has ‘n’ control lines, and one target line. A control line could be ‘positive’ which means if it is ‘1’ then it is considered as ‘active’. For negative control lines, ‘0’ means the control line is active. Now, if all control lines are active, then the target line will flip ( 0 </a:t>
            </a:r>
            <a:r>
              <a:rPr lang="en-US" baseline="0" dirty="0" smtClean="0">
                <a:sym typeface="Wingdings" pitchFamily="2" charset="2"/>
              </a:rPr>
              <a:t> 1, 1  0 ); otherwise, target line remains unchanged </a:t>
            </a:r>
            <a:r>
              <a:rPr lang="en-US" baseline="0" dirty="0" smtClean="0"/>
              <a:t>( 0 </a:t>
            </a:r>
            <a:r>
              <a:rPr lang="en-US" baseline="0" dirty="0" smtClean="0">
                <a:sym typeface="Wingdings" pitchFamily="2" charset="2"/>
              </a:rPr>
              <a:t> 0, 1  1</a:t>
            </a:r>
            <a:r>
              <a:rPr lang="de-DE" baseline="0" dirty="0" smtClean="0">
                <a:sym typeface="Wingdings" pitchFamily="2" charset="2"/>
              </a:rPr>
              <a:t> ). For example, the MCT in this slide has 3 control lines (2 positive, 1 negative). If x=0 and y=1 and z=1, then w will flip. So, the MCT operation can be written as ( w XOR x‘.y.z ). </a:t>
            </a:r>
            <a:endParaRPr lang="de-DE" dirty="0" smtClean="0"/>
          </a:p>
        </p:txBody>
      </p:sp>
      <p:sp>
        <p:nvSpPr>
          <p:cNvPr id="4" name="Foliennummernplatzhalter 3"/>
          <p:cNvSpPr>
            <a:spLocks noGrp="1"/>
          </p:cNvSpPr>
          <p:nvPr>
            <p:ph type="sldNum" sz="quarter" idx="10"/>
          </p:nvPr>
        </p:nvSpPr>
        <p:spPr/>
        <p:txBody>
          <a:bodyPr/>
          <a:lstStyle/>
          <a:p>
            <a:fld id="{24552ABC-15D8-4868-B2CB-F64D1FBF37EE}" type="slidenum">
              <a:rPr lang="de-DE" smtClean="0"/>
              <a:t>2</a:t>
            </a:fld>
            <a:endParaRPr lang="de-DE"/>
          </a:p>
        </p:txBody>
      </p:sp>
    </p:spTree>
    <p:extLst>
      <p:ext uri="{BB962C8B-B14F-4D97-AF65-F5344CB8AC3E}">
        <p14:creationId xmlns:p14="http://schemas.microsoft.com/office/powerpoint/2010/main" val="283440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Quantum circuits represent a quantum algorithm.</a:t>
            </a:r>
          </a:p>
          <a:p>
            <a:r>
              <a:rPr lang="de-DE" dirty="0" smtClean="0"/>
              <a:t>And quantum algorithms</a:t>
            </a:r>
            <a:r>
              <a:rPr lang="de-DE" baseline="0" dirty="0" smtClean="0"/>
              <a:t> are composed of 2 parts:</a:t>
            </a:r>
          </a:p>
          <a:p>
            <a:r>
              <a:rPr lang="de-DE" baseline="0" dirty="0" smtClean="0"/>
              <a:t> 1. quantum part where qubits can be in superposition or entanglement state.</a:t>
            </a:r>
          </a:p>
          <a:p>
            <a:r>
              <a:rPr lang="de-DE" baseline="0" dirty="0" smtClean="0"/>
              <a:t> 2. classical part (also known as oracles) where qubits are either 0 or 1. Thus, they can be synthesized by reversible logic methods. The focus of this presentation is also on synthesizing classical parts of quantum algorithms.</a:t>
            </a:r>
          </a:p>
          <a:p>
            <a:endParaRPr lang="de-DE" baseline="0" dirty="0" smtClean="0"/>
          </a:p>
          <a:p>
            <a:r>
              <a:rPr lang="de-DE" baseline="0" dirty="0" smtClean="0"/>
              <a:t>To synthesize a reversible circuit, various reversible logic synthesis algorithms have been proposed in recent past. They are mainly targeted to synthesize any given function, and for this reason may not produce ‘good‘ results in some testbenches. Therefore, for specific circuits which are frequently used in quantum circuits we can design a special purpose synthesis algorithm.</a:t>
            </a:r>
          </a:p>
          <a:p>
            <a:endParaRPr lang="de-DE" baseline="0" dirty="0" smtClean="0"/>
          </a:p>
          <a:p>
            <a:r>
              <a:rPr lang="de-DE" baseline="0" dirty="0" smtClean="0"/>
              <a:t>In this work, we will propose a synthesis algorithm which </a:t>
            </a:r>
            <a:r>
              <a:rPr lang="en-US" baseline="0" dirty="0" smtClean="0"/>
              <a:t>has applications in, at least, Modular exponentiation circuits</a:t>
            </a:r>
          </a:p>
          <a:p>
            <a:r>
              <a:rPr lang="en-US" baseline="0" dirty="0" smtClean="0"/>
              <a:t>and quantum walk. Both of them are important applications in quantum computing since they are exponentially faster than their classical counterpart. For the lack of time, we will only review the quantum walk in this presentation. </a:t>
            </a:r>
            <a:endParaRPr lang="de-DE" dirty="0"/>
          </a:p>
        </p:txBody>
      </p:sp>
      <p:sp>
        <p:nvSpPr>
          <p:cNvPr id="4" name="Foliennummernplatzhalter 3"/>
          <p:cNvSpPr>
            <a:spLocks noGrp="1"/>
          </p:cNvSpPr>
          <p:nvPr>
            <p:ph type="sldNum" sz="quarter" idx="10"/>
          </p:nvPr>
        </p:nvSpPr>
        <p:spPr/>
        <p:txBody>
          <a:bodyPr/>
          <a:lstStyle/>
          <a:p>
            <a:fld id="{24552ABC-15D8-4868-B2CB-F64D1FBF37EE}" type="slidenum">
              <a:rPr lang="de-DE" smtClean="0"/>
              <a:t>3</a:t>
            </a:fld>
            <a:endParaRPr lang="de-DE"/>
          </a:p>
        </p:txBody>
      </p:sp>
    </p:spTree>
    <p:extLst>
      <p:ext uri="{BB962C8B-B14F-4D97-AF65-F5344CB8AC3E}">
        <p14:creationId xmlns:p14="http://schemas.microsoft.com/office/powerpoint/2010/main" val="283440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Quantum walk is the quantum analogue of classical random walk.</a:t>
            </a:r>
            <a:r>
              <a:rPr lang="en-US" baseline="0" dirty="0" smtClean="0"/>
              <a:t> The problem statement is as follows. For a given graph, a probability distribution (which is used in random moves), and a source/destination node, if we start from the source node and take random move at each node of graph, can we reach the destination node?</a:t>
            </a:r>
          </a:p>
          <a:p>
            <a:endParaRPr lang="en-US" baseline="0" dirty="0" smtClean="0"/>
          </a:p>
          <a:p>
            <a:r>
              <a:rPr lang="en-US" baseline="0" dirty="0" smtClean="0"/>
              <a:t>The authors of [1] have proposed an oracle-based quantum walk on Binary Welded Tree (BWT). They have proven that their quantum walk algorithm is exponentially faster than any classical random walk on BWT. A sample BWT is shown on the right hand side of the slide. It is composed of two binary trees that are welded (attached) together with a random cycle between the leaves. Edges of a BWT are also colored based on graph coloring rules.</a:t>
            </a:r>
          </a:p>
          <a:p>
            <a:endParaRPr lang="en-US" baseline="0" dirty="0" smtClean="0"/>
          </a:p>
          <a:p>
            <a:r>
              <a:rPr lang="en-US" baseline="0" dirty="0" smtClean="0"/>
              <a:t>The oracle is also shown on top-left of the slide. The oracle takes a node ‘a’, and an edge color ‘c’, and returns node ‘b’ that is connected to node ‘a’ through a ‘c’ color edge. If there is no ‘c’ color edge incident to node ‘a’, then the oracle returns the unique label “invalid”. The oracle for each color can be represented as a table. For instance, the oracle for ‘black’ edges is shown on the bottom-left of the slide.</a:t>
            </a:r>
          </a:p>
        </p:txBody>
      </p:sp>
      <p:sp>
        <p:nvSpPr>
          <p:cNvPr id="4" name="Foliennummernplatzhalter 3"/>
          <p:cNvSpPr>
            <a:spLocks noGrp="1"/>
          </p:cNvSpPr>
          <p:nvPr>
            <p:ph type="sldNum" sz="quarter" idx="10"/>
          </p:nvPr>
        </p:nvSpPr>
        <p:spPr/>
        <p:txBody>
          <a:bodyPr/>
          <a:lstStyle/>
          <a:p>
            <a:fld id="{24552ABC-15D8-4868-B2CB-F64D1FBF37EE}" type="slidenum">
              <a:rPr lang="de-DE" smtClean="0"/>
              <a:t>4</a:t>
            </a:fld>
            <a:endParaRPr lang="de-DE"/>
          </a:p>
        </p:txBody>
      </p:sp>
    </p:spTree>
    <p:extLst>
      <p:ext uri="{BB962C8B-B14F-4D97-AF65-F5344CB8AC3E}">
        <p14:creationId xmlns:p14="http://schemas.microsoft.com/office/powerpoint/2010/main" val="2834406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Therefore, the oracle can be represented as a Look-Up Table (LUT). A</a:t>
            </a:r>
            <a:r>
              <a:rPr lang="de-DE" baseline="0" dirty="0" smtClean="0"/>
              <a:t> (k,m)-LUT has ‘k‘ inputs and ‘m‘ outputs. Input qubits should remain unchanged. Outputs are also set to ‘0‘ initially.</a:t>
            </a:r>
          </a:p>
          <a:p>
            <a:endParaRPr lang="de-DE" baseline="0" dirty="0" smtClean="0"/>
          </a:p>
          <a:p>
            <a:r>
              <a:rPr lang="de-DE" baseline="0" dirty="0" smtClean="0"/>
              <a:t>Each row of LUT can be realized by an MCT gate. For example, if input is 16 (10000 in binary), the output should be 7 (00111 in binary). Then, the binary representation of the input defines the polarity (positive, negative) of the control lines. Since 16 is equal to 10000, thus the first 4 control lines are negative and the last one is positive. On the other hand, whenever a qubit is 1 in the output, a target line is added. In this example, 7 is represented as 00111 in binary. Since it has 3 ones, so, three target lines are added. Instead of showing three MCT gates which have the same control lines but different targets, we can represent them in a more compact way which is shown on right hand side of the slide.</a:t>
            </a:r>
            <a:endParaRPr lang="de-DE" dirty="0"/>
          </a:p>
        </p:txBody>
      </p:sp>
      <p:sp>
        <p:nvSpPr>
          <p:cNvPr id="4" name="Foliennummernplatzhalter 3"/>
          <p:cNvSpPr>
            <a:spLocks noGrp="1"/>
          </p:cNvSpPr>
          <p:nvPr>
            <p:ph type="sldNum" sz="quarter" idx="10"/>
          </p:nvPr>
        </p:nvSpPr>
        <p:spPr/>
        <p:txBody>
          <a:bodyPr/>
          <a:lstStyle/>
          <a:p>
            <a:fld id="{24552ABC-15D8-4868-B2CB-F64D1FBF37EE}" type="slidenum">
              <a:rPr lang="de-DE" smtClean="0"/>
              <a:t>5</a:t>
            </a:fld>
            <a:endParaRPr lang="de-DE"/>
          </a:p>
        </p:txBody>
      </p:sp>
    </p:spTree>
    <p:extLst>
      <p:ext uri="{BB962C8B-B14F-4D97-AF65-F5344CB8AC3E}">
        <p14:creationId xmlns:p14="http://schemas.microsoft.com/office/powerpoint/2010/main" val="2834406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Based on the LUT realization that we saw in the previous slide, we can implement the oracle of quantum walk on BWT. For example, the circuit</a:t>
            </a:r>
            <a:r>
              <a:rPr lang="de-DE" baseline="0" dirty="0" smtClean="0"/>
              <a:t> that implements the oracle for black edges is shown in this slide. The synthesis method is very straightforward and fast. However, the synthesis cost is very high!</a:t>
            </a:r>
            <a:endParaRPr lang="de-DE" dirty="0"/>
          </a:p>
        </p:txBody>
      </p:sp>
      <p:sp>
        <p:nvSpPr>
          <p:cNvPr id="4" name="Foliennummernplatzhalter 3"/>
          <p:cNvSpPr>
            <a:spLocks noGrp="1"/>
          </p:cNvSpPr>
          <p:nvPr>
            <p:ph type="sldNum" sz="quarter" idx="10"/>
          </p:nvPr>
        </p:nvSpPr>
        <p:spPr/>
        <p:txBody>
          <a:bodyPr/>
          <a:lstStyle/>
          <a:p>
            <a:fld id="{24552ABC-15D8-4868-B2CB-F64D1FBF37EE}" type="slidenum">
              <a:rPr lang="de-DE" smtClean="0"/>
              <a:t>6</a:t>
            </a:fld>
            <a:endParaRPr lang="de-DE"/>
          </a:p>
        </p:txBody>
      </p:sp>
    </p:spTree>
    <p:extLst>
      <p:ext uri="{BB962C8B-B14F-4D97-AF65-F5344CB8AC3E}">
        <p14:creationId xmlns:p14="http://schemas.microsoft.com/office/powerpoint/2010/main" val="2834406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 can employ the available</a:t>
            </a:r>
            <a:r>
              <a:rPr lang="de-DE" baseline="0" dirty="0" smtClean="0"/>
              <a:t> synthesis algorithms to synthesize an LUT.</a:t>
            </a:r>
          </a:p>
          <a:p>
            <a:endParaRPr lang="de-DE" baseline="0" dirty="0" smtClean="0"/>
          </a:p>
          <a:p>
            <a:r>
              <a:rPr lang="de-DE" baseline="0" dirty="0" smtClean="0"/>
              <a:t>One way is to write each output line as the Exclusive OR of the minterms that contribute on that line. As an example, we can write y0 (from the previous slide) as follows:</a:t>
            </a:r>
          </a:p>
          <a:p>
            <a:r>
              <a:rPr lang="de-DE" baseline="0" dirty="0" smtClean="0"/>
              <a:t> y0 = </a:t>
            </a:r>
            <a:r>
              <a:rPr lang="de-DE" b="1" baseline="0" dirty="0" smtClean="0"/>
              <a:t>m16</a:t>
            </a:r>
            <a:r>
              <a:rPr lang="de-DE" baseline="0" dirty="0" smtClean="0"/>
              <a:t> XOR </a:t>
            </a:r>
            <a:r>
              <a:rPr lang="de-DE" b="1" baseline="0" dirty="0" smtClean="0"/>
              <a:t>m8</a:t>
            </a:r>
            <a:r>
              <a:rPr lang="de-DE" b="0" baseline="0" dirty="0" smtClean="0"/>
              <a:t> </a:t>
            </a:r>
            <a:r>
              <a:rPr lang="de-DE" baseline="0" dirty="0" smtClean="0"/>
              <a:t>XOR </a:t>
            </a:r>
            <a:r>
              <a:rPr lang="de-DE" b="1" baseline="0" dirty="0" smtClean="0"/>
              <a:t>m9</a:t>
            </a:r>
            <a:r>
              <a:rPr lang="de-DE" baseline="0" dirty="0" smtClean="0"/>
              <a:t> XOR </a:t>
            </a:r>
            <a:r>
              <a:rPr lang="de-DE" b="1" baseline="0" dirty="0" smtClean="0"/>
              <a:t>m15</a:t>
            </a:r>
            <a:r>
              <a:rPr lang="de-DE" baseline="0" dirty="0" smtClean="0"/>
              <a:t> XOR </a:t>
            </a:r>
            <a:r>
              <a:rPr lang="de-DE" b="1" baseline="0" dirty="0" smtClean="0"/>
              <a:t>m11</a:t>
            </a:r>
            <a:r>
              <a:rPr lang="de-DE" baseline="0" dirty="0" smtClean="0"/>
              <a:t> XOR </a:t>
            </a:r>
            <a:r>
              <a:rPr lang="de-DE" b="1" baseline="0" dirty="0" smtClean="0"/>
              <a:t>m19</a:t>
            </a:r>
            <a:r>
              <a:rPr lang="de-DE" baseline="0" dirty="0" smtClean="0"/>
              <a:t> XOR </a:t>
            </a:r>
            <a:r>
              <a:rPr lang="de-DE" b="1" baseline="0" dirty="0" smtClean="0"/>
              <a:t>m20</a:t>
            </a:r>
          </a:p>
          <a:p>
            <a:r>
              <a:rPr lang="de-DE" dirty="0" smtClean="0"/>
              <a:t>Then we can use an</a:t>
            </a:r>
            <a:r>
              <a:rPr lang="de-DE" baseline="0" dirty="0" smtClean="0"/>
              <a:t> ESOP (Exclusive Sum of Product) minimizer to minimize the output line. Afterwards, an ESOP-based synthesis algorithm can be used to realize the circuit.</a:t>
            </a:r>
          </a:p>
          <a:p>
            <a:endParaRPr lang="de-DE" baseline="0" dirty="0" smtClean="0"/>
          </a:p>
          <a:p>
            <a:r>
              <a:rPr lang="de-DE" baseline="0" dirty="0" smtClean="0"/>
              <a:t>Another way is to copy input lines into zero-initalized output lines by using CNOT gates. Then we can apply any general-pupose reversible synthesis method to synthesize the output lines.</a:t>
            </a:r>
          </a:p>
          <a:p>
            <a:endParaRPr lang="de-DE" baseline="0" dirty="0" smtClean="0"/>
          </a:p>
          <a:p>
            <a:r>
              <a:rPr lang="de-DE" baseline="0" dirty="0" smtClean="0"/>
              <a:t>Please note that ESOP based methods do not change inputs, thus there is no need to first copy them on the output lines.</a:t>
            </a:r>
          </a:p>
          <a:p>
            <a:endParaRPr lang="de-DE" baseline="0" dirty="0" smtClean="0"/>
          </a:p>
          <a:p>
            <a:r>
              <a:rPr lang="en-US" dirty="0" smtClean="0"/>
              <a:t>ESOP based approaches usually lead to expensive MCT gates with many control</a:t>
            </a:r>
            <a:r>
              <a:rPr lang="en-US" baseline="0" dirty="0" smtClean="0"/>
              <a:t> lines. On the other hand, g</a:t>
            </a:r>
            <a:r>
              <a:rPr lang="en-US" dirty="0" smtClean="0"/>
              <a:t>eneral</a:t>
            </a:r>
            <a:r>
              <a:rPr lang="en-US" baseline="0" dirty="0" smtClean="0"/>
              <a:t> purpose methods </a:t>
            </a:r>
            <a:r>
              <a:rPr lang="en-US" dirty="0" smtClean="0"/>
              <a:t>are general and may not exploit LUT structures for cost reduction.</a:t>
            </a:r>
            <a:endParaRPr lang="de-DE" dirty="0"/>
          </a:p>
        </p:txBody>
      </p:sp>
      <p:sp>
        <p:nvSpPr>
          <p:cNvPr id="4" name="Foliennummernplatzhalter 3"/>
          <p:cNvSpPr>
            <a:spLocks noGrp="1"/>
          </p:cNvSpPr>
          <p:nvPr>
            <p:ph type="sldNum" sz="quarter" idx="10"/>
          </p:nvPr>
        </p:nvSpPr>
        <p:spPr/>
        <p:txBody>
          <a:bodyPr/>
          <a:lstStyle/>
          <a:p>
            <a:fld id="{24552ABC-15D8-4868-B2CB-F64D1FBF37EE}" type="slidenum">
              <a:rPr lang="de-DE" smtClean="0"/>
              <a:t>7</a:t>
            </a:fld>
            <a:endParaRPr lang="de-DE"/>
          </a:p>
        </p:txBody>
      </p:sp>
    </p:spTree>
    <p:extLst>
      <p:ext uri="{BB962C8B-B14F-4D97-AF65-F5344CB8AC3E}">
        <p14:creationId xmlns:p14="http://schemas.microsoft.com/office/powerpoint/2010/main" val="2834406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So, we</a:t>
            </a:r>
            <a:r>
              <a:rPr lang="de-DE" baseline="0" dirty="0" smtClean="0"/>
              <a:t> propose a synthesis algorithm for LUT oracles which works based on the following features:</a:t>
            </a:r>
          </a:p>
          <a:p>
            <a:endParaRPr lang="de-DE" baseline="0" dirty="0" smtClean="0"/>
          </a:p>
          <a:p>
            <a:pPr marL="228600" indent="-228600">
              <a:buAutoNum type="arabicPeriod"/>
            </a:pPr>
            <a:r>
              <a:rPr lang="de-DE" baseline="0" dirty="0" smtClean="0"/>
              <a:t>Cube sharing: This was previously proposed in ESOP-based methods (e.g., [4]). This will reduce the number of MCT gates.</a:t>
            </a:r>
          </a:p>
          <a:p>
            <a:pPr marL="228600" indent="-228600">
              <a:buAutoNum type="arabicPeriod"/>
            </a:pPr>
            <a:r>
              <a:rPr lang="de-DE" baseline="0" dirty="0" smtClean="0"/>
              <a:t>Cofactor sharing: MCT gates that have large number of control lines, have a higher realization cost. So we need a way to reduce the number of control lines in each MCT. In next slides we will see how cofactor sharing can achieve this.</a:t>
            </a:r>
          </a:p>
          <a:p>
            <a:pPr marL="228600" indent="-228600">
              <a:buAutoNum type="arabicPeriod"/>
            </a:pPr>
            <a:r>
              <a:rPr lang="de-DE" baseline="0" dirty="0" smtClean="0"/>
              <a:t>Uncomputation: Consider U as a quantum gate (or even a sequence of quantum gates). If we want to cancel the effect of U on the circuit, we can apply U</a:t>
            </a:r>
            <a:r>
              <a:rPr lang="de-DE" baseline="30000" dirty="0" smtClean="0"/>
              <a:t>-1</a:t>
            </a:r>
            <a:r>
              <a:rPr lang="de-DE" baseline="0" dirty="0" smtClean="0"/>
              <a:t>. This is called uncomputation and its main application is ancilla reuse. This feature enables us to add at most one ancilla line to the circuit.</a:t>
            </a:r>
          </a:p>
          <a:p>
            <a:pPr marL="228600" indent="-228600">
              <a:buAutoNum type="arabicPeriod"/>
            </a:pPr>
            <a:r>
              <a:rPr lang="de-DE" baseline="0" dirty="0" smtClean="0"/>
              <a:t>Look-ahead search: For cofactor sharing there are different choices. To improve the quality of results we will employ a look-ahead search that increases the search space.</a:t>
            </a:r>
          </a:p>
          <a:p>
            <a:pPr marL="0" indent="0">
              <a:buNone/>
            </a:pPr>
            <a:endParaRPr lang="de-DE" dirty="0"/>
          </a:p>
        </p:txBody>
      </p:sp>
      <p:sp>
        <p:nvSpPr>
          <p:cNvPr id="4" name="Foliennummernplatzhalter 3"/>
          <p:cNvSpPr>
            <a:spLocks noGrp="1"/>
          </p:cNvSpPr>
          <p:nvPr>
            <p:ph type="sldNum" sz="quarter" idx="10"/>
          </p:nvPr>
        </p:nvSpPr>
        <p:spPr/>
        <p:txBody>
          <a:bodyPr/>
          <a:lstStyle/>
          <a:p>
            <a:fld id="{24552ABC-15D8-4868-B2CB-F64D1FBF37EE}" type="slidenum">
              <a:rPr lang="de-DE" smtClean="0"/>
              <a:t>8</a:t>
            </a:fld>
            <a:endParaRPr lang="de-DE"/>
          </a:p>
        </p:txBody>
      </p:sp>
    </p:spTree>
    <p:extLst>
      <p:ext uri="{BB962C8B-B14F-4D97-AF65-F5344CB8AC3E}">
        <p14:creationId xmlns:p14="http://schemas.microsoft.com/office/powerpoint/2010/main" val="2834406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2130425"/>
            <a:ext cx="7772400" cy="1470025"/>
          </a:xfrm>
        </p:spPr>
        <p:txBody>
          <a:bodyPr wrap="square"/>
          <a:lstStyle>
            <a:lvl1pPr algn="ctr">
              <a:defRPr>
                <a:solidFill>
                  <a:schemeClr val="tx1"/>
                </a:solidFill>
              </a:defRPr>
            </a:lvl1pPr>
          </a:lstStyle>
          <a:p>
            <a:r>
              <a:rPr lang="de-DE" dirty="0" err="1" smtClean="0"/>
              <a:t>Presentation</a:t>
            </a:r>
            <a:r>
              <a:rPr lang="de-DE" dirty="0" smtClean="0"/>
              <a:t> Title</a:t>
            </a:r>
            <a:endParaRPr lang="de-DE" dirty="0"/>
          </a:p>
        </p:txBody>
      </p:sp>
      <p:sp>
        <p:nvSpPr>
          <p:cNvPr id="3" name="Untertitel 2"/>
          <p:cNvSpPr>
            <a:spLocks noGrp="1"/>
          </p:cNvSpPr>
          <p:nvPr>
            <p:ph type="subTitle" idx="1" hasCustomPrompt="1"/>
          </p:nvPr>
        </p:nvSpPr>
        <p:spPr>
          <a:xfrm>
            <a:off x="1371600" y="38862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err="1" smtClean="0"/>
              <a:t>Presentation</a:t>
            </a:r>
            <a:r>
              <a:rPr lang="de-DE" dirty="0" smtClean="0"/>
              <a:t> </a:t>
            </a:r>
            <a:r>
              <a:rPr lang="de-DE" dirty="0" err="1" smtClean="0"/>
              <a:t>Authors</a:t>
            </a:r>
            <a:endParaRPr lang="de-DE" dirty="0"/>
          </a:p>
        </p:txBody>
      </p:sp>
      <p:pic>
        <p:nvPicPr>
          <p:cNvPr id="5" name="Grafi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7384"/>
            <a:ext cx="8388424" cy="1726714"/>
          </a:xfrm>
          <a:prstGeom prst="rect">
            <a:avLst/>
          </a:prstGeom>
        </p:spPr>
      </p:pic>
    </p:spTree>
    <p:extLst>
      <p:ext uri="{BB962C8B-B14F-4D97-AF65-F5344CB8AC3E}">
        <p14:creationId xmlns:p14="http://schemas.microsoft.com/office/powerpoint/2010/main" val="1997031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normAutofit/>
          </a:bodyPr>
          <a:lstStyle>
            <a:lvl1pPr>
              <a:defRPr sz="2800" b="1" u="none"/>
            </a:lvl1pPr>
            <a:lvl2pPr>
              <a:defRPr sz="2800" b="1" u="none"/>
            </a:lvl2pPr>
            <a:lvl3pPr>
              <a:defRPr sz="2800" b="1" u="none"/>
            </a:lvl3pPr>
            <a:lvl4pPr>
              <a:defRPr sz="2800" b="1" u="none"/>
            </a:lvl4pPr>
            <a:lvl5pPr>
              <a:defRPr sz="2800" b="1" u="none"/>
            </a:lvl5pPr>
          </a:lstStyle>
          <a:p>
            <a:pPr lvl="0"/>
            <a:r>
              <a:rPr lang="de-DE" dirty="0" smtClean="0"/>
              <a:t>First Level Content</a:t>
            </a:r>
          </a:p>
          <a:p>
            <a:pPr lvl="1"/>
            <a:r>
              <a:rPr lang="de-DE" dirty="0" smtClean="0"/>
              <a:t>Second Level Content</a:t>
            </a:r>
          </a:p>
          <a:p>
            <a:pPr lvl="2"/>
            <a:r>
              <a:rPr lang="de-DE" dirty="0" smtClean="0"/>
              <a:t>Third Level Content</a:t>
            </a:r>
          </a:p>
          <a:p>
            <a:pPr lvl="3"/>
            <a:r>
              <a:rPr lang="de-DE" dirty="0" err="1" smtClean="0"/>
              <a:t>Fourth</a:t>
            </a:r>
            <a:r>
              <a:rPr lang="de-DE" dirty="0" smtClean="0"/>
              <a:t> Level Content</a:t>
            </a:r>
          </a:p>
          <a:p>
            <a:pPr lvl="4"/>
            <a:r>
              <a:rPr lang="de-DE" dirty="0" err="1" smtClean="0"/>
              <a:t>Fifth</a:t>
            </a:r>
            <a:r>
              <a:rPr lang="de-DE" dirty="0" smtClean="0"/>
              <a:t> Level Content</a:t>
            </a:r>
            <a:endParaRPr lang="de-DE" dirty="0"/>
          </a:p>
        </p:txBody>
      </p:sp>
      <p:sp>
        <p:nvSpPr>
          <p:cNvPr id="8" name="Titel 7"/>
          <p:cNvSpPr>
            <a:spLocks noGrp="1"/>
          </p:cNvSpPr>
          <p:nvPr>
            <p:ph type="title" hasCustomPrompt="1"/>
          </p:nvPr>
        </p:nvSpPr>
        <p:spPr/>
        <p:txBody>
          <a:bodyPr/>
          <a:lstStyle/>
          <a:p>
            <a:r>
              <a:rPr lang="de-DE" dirty="0" smtClean="0"/>
              <a:t>Slide Title</a:t>
            </a:r>
            <a:endParaRPr lang="de-DE" dirty="0"/>
          </a:p>
        </p:txBody>
      </p:sp>
      <p:sp>
        <p:nvSpPr>
          <p:cNvPr id="2" name="Datumsplatzhalter 1"/>
          <p:cNvSpPr>
            <a:spLocks noGrp="1"/>
          </p:cNvSpPr>
          <p:nvPr>
            <p:ph type="dt" sz="half" idx="10"/>
          </p:nvPr>
        </p:nvSpPr>
        <p:spPr/>
        <p:txBody>
          <a:bodyPr/>
          <a:lstStyle>
            <a:lvl1pPr>
              <a:defRPr>
                <a:solidFill>
                  <a:schemeClr val="tx1">
                    <a:lumMod val="75000"/>
                    <a:lumOff val="25000"/>
                  </a:schemeClr>
                </a:solidFill>
              </a:defRPr>
            </a:lvl1pPr>
          </a:lstStyle>
          <a:p>
            <a:fld id="{B667A613-1AE2-42C0-B0FD-24A2141D37FD}" type="datetime5">
              <a:rPr lang="en-US" smtClean="0"/>
              <a:t>16-Jul-14</a:t>
            </a:fld>
            <a:endParaRPr lang="de-DE" dirty="0"/>
          </a:p>
        </p:txBody>
      </p:sp>
      <p:sp>
        <p:nvSpPr>
          <p:cNvPr id="7" name="Fußzeilenplatzhalter 6"/>
          <p:cNvSpPr>
            <a:spLocks noGrp="1"/>
          </p:cNvSpPr>
          <p:nvPr>
            <p:ph type="ftr" sz="quarter" idx="11"/>
          </p:nvPr>
        </p:nvSpPr>
        <p:spPr/>
        <p:txBody>
          <a:bodyPr/>
          <a:lstStyle>
            <a:lvl1pPr>
              <a:defRPr>
                <a:solidFill>
                  <a:schemeClr val="tx1">
                    <a:lumMod val="75000"/>
                    <a:lumOff val="25000"/>
                  </a:schemeClr>
                </a:solidFill>
              </a:defRPr>
            </a:lvl1pPr>
          </a:lstStyle>
          <a:p>
            <a:r>
              <a:rPr lang="de-DE" smtClean="0"/>
              <a:t>Your Name / Affiliation</a:t>
            </a:r>
            <a:endParaRPr lang="de-DE" dirty="0" smtClean="0"/>
          </a:p>
        </p:txBody>
      </p:sp>
      <p:sp>
        <p:nvSpPr>
          <p:cNvPr id="9" name="Foliennummernplatzhalter 8"/>
          <p:cNvSpPr>
            <a:spLocks noGrp="1"/>
          </p:cNvSpPr>
          <p:nvPr>
            <p:ph type="sldNum" sz="quarter" idx="12"/>
          </p:nvPr>
        </p:nvSpPr>
        <p:spPr/>
        <p:txBody>
          <a:bodyPr/>
          <a:lstStyle>
            <a:lvl1pPr>
              <a:defRPr>
                <a:solidFill>
                  <a:schemeClr val="tx1">
                    <a:lumMod val="75000"/>
                    <a:lumOff val="25000"/>
                  </a:schemeClr>
                </a:solidFill>
              </a:defRPr>
            </a:lvl1pPr>
          </a:lstStyle>
          <a:p>
            <a:fld id="{D1628BF6-67F0-405E-B297-68D77A67C46A}" type="slidenum">
              <a:rPr lang="de-DE" smtClean="0"/>
              <a:pPr/>
              <a:t>‹#›</a:t>
            </a:fld>
            <a:endParaRPr lang="de-DE"/>
          </a:p>
        </p:txBody>
      </p:sp>
    </p:spTree>
    <p:extLst>
      <p:ext uri="{BB962C8B-B14F-4D97-AF65-F5344CB8AC3E}">
        <p14:creationId xmlns:p14="http://schemas.microsoft.com/office/powerpoint/2010/main" val="35331898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lvl1pPr>
              <a:defRPr>
                <a:solidFill>
                  <a:schemeClr val="tx1">
                    <a:lumMod val="65000"/>
                    <a:lumOff val="35000"/>
                  </a:schemeClr>
                </a:solidFill>
              </a:defRPr>
            </a:lvl1pPr>
          </a:lstStyle>
          <a:p>
            <a:fld id="{78B42B5A-E355-458A-82AF-279B7EE92AFD}" type="datetime5">
              <a:rPr lang="en-US" smtClean="0"/>
              <a:t>16-Jul-14</a:t>
            </a:fld>
            <a:endParaRPr lang="de-DE"/>
          </a:p>
        </p:txBody>
      </p:sp>
      <p:sp>
        <p:nvSpPr>
          <p:cNvPr id="4" name="Fußzeilenplatzhalter 3"/>
          <p:cNvSpPr>
            <a:spLocks noGrp="1"/>
          </p:cNvSpPr>
          <p:nvPr>
            <p:ph type="ftr" sz="quarter" idx="11"/>
          </p:nvPr>
        </p:nvSpPr>
        <p:spPr/>
        <p:txBody>
          <a:bodyPr/>
          <a:lstStyle>
            <a:lvl1pPr>
              <a:defRPr>
                <a:solidFill>
                  <a:schemeClr val="tx1">
                    <a:lumMod val="65000"/>
                    <a:lumOff val="35000"/>
                  </a:schemeClr>
                </a:solidFill>
              </a:defRPr>
            </a:lvl1pPr>
          </a:lstStyle>
          <a:p>
            <a:r>
              <a:rPr lang="de-DE" smtClean="0"/>
              <a:t>Your Name / Affiliation</a:t>
            </a:r>
            <a:endParaRPr lang="de-DE" dirty="0" smtClean="0"/>
          </a:p>
        </p:txBody>
      </p:sp>
      <p:sp>
        <p:nvSpPr>
          <p:cNvPr id="5" name="Foliennummernplatzhalter 4"/>
          <p:cNvSpPr>
            <a:spLocks noGrp="1"/>
          </p:cNvSpPr>
          <p:nvPr>
            <p:ph type="sldNum" sz="quarter" idx="12"/>
          </p:nvPr>
        </p:nvSpPr>
        <p:spPr/>
        <p:txBody>
          <a:bodyPr/>
          <a:lstStyle>
            <a:lvl1pPr>
              <a:defRPr>
                <a:solidFill>
                  <a:schemeClr val="tx1">
                    <a:lumMod val="65000"/>
                    <a:lumOff val="35000"/>
                  </a:schemeClr>
                </a:solidFill>
              </a:defRPr>
            </a:lvl1pPr>
          </a:lstStyle>
          <a:p>
            <a:fld id="{D1628BF6-67F0-405E-B297-68D77A67C46A}" type="slidenum">
              <a:rPr lang="de-DE" smtClean="0"/>
              <a:pPr/>
              <a:t>‹#›</a:t>
            </a:fld>
            <a:endParaRPr lang="de-DE"/>
          </a:p>
        </p:txBody>
      </p:sp>
      <p:sp>
        <p:nvSpPr>
          <p:cNvPr id="6" name="Titel 5"/>
          <p:cNvSpPr>
            <a:spLocks noGrp="1"/>
          </p:cNvSpPr>
          <p:nvPr>
            <p:ph type="title" hasCustomPrompt="1"/>
          </p:nvPr>
        </p:nvSpPr>
        <p:spPr/>
        <p:txBody>
          <a:bodyPr/>
          <a:lstStyle/>
          <a:p>
            <a:r>
              <a:rPr lang="de-DE" dirty="0" smtClean="0"/>
              <a:t>Slide Title</a:t>
            </a:r>
            <a:endParaRPr lang="de-DE" dirty="0"/>
          </a:p>
        </p:txBody>
      </p:sp>
    </p:spTree>
    <p:extLst>
      <p:ext uri="{BB962C8B-B14F-4D97-AF65-F5344CB8AC3E}">
        <p14:creationId xmlns:p14="http://schemas.microsoft.com/office/powerpoint/2010/main" val="35781117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196752"/>
            <a:ext cx="8229600" cy="4958011"/>
          </a:xfrm>
          <a:prstGeom prst="rect">
            <a:avLst/>
          </a:prstGeom>
        </p:spPr>
        <p:txBody>
          <a:bodyPr vert="horz" lIns="91440" tIns="45720" rIns="91440" bIns="45720" rtlCol="0">
            <a:normAutofit/>
          </a:bodyPr>
          <a:lstStyle/>
          <a:p>
            <a:pPr lvl="0"/>
            <a:r>
              <a:rPr lang="de-DE" dirty="0" smtClean="0"/>
              <a:t>First Level Content</a:t>
            </a:r>
          </a:p>
          <a:p>
            <a:pPr lvl="1"/>
            <a:r>
              <a:rPr lang="de-DE" dirty="0" smtClean="0"/>
              <a:t>Second Level Content</a:t>
            </a:r>
          </a:p>
          <a:p>
            <a:pPr lvl="2"/>
            <a:r>
              <a:rPr lang="de-DE" dirty="0" smtClean="0"/>
              <a:t>Third Level Content</a:t>
            </a:r>
          </a:p>
          <a:p>
            <a:pPr lvl="3"/>
            <a:r>
              <a:rPr lang="de-DE" dirty="0" err="1" smtClean="0"/>
              <a:t>Fourth</a:t>
            </a:r>
            <a:r>
              <a:rPr lang="de-DE" dirty="0" smtClean="0"/>
              <a:t> Level Content</a:t>
            </a:r>
          </a:p>
          <a:p>
            <a:pPr lvl="4"/>
            <a:r>
              <a:rPr lang="de-DE" dirty="0" err="1" smtClean="0"/>
              <a:t>Fifth</a:t>
            </a:r>
            <a:r>
              <a:rPr lang="de-DE" dirty="0" smtClean="0"/>
              <a:t> Level Content</a:t>
            </a:r>
            <a:endParaRPr lang="de-DE" dirty="0"/>
          </a:p>
        </p:txBody>
      </p:sp>
      <p:sp>
        <p:nvSpPr>
          <p:cNvPr id="4" name="Datumsplatzhalter 3"/>
          <p:cNvSpPr>
            <a:spLocks noGrp="1"/>
          </p:cNvSpPr>
          <p:nvPr>
            <p:ph type="dt" sz="half" idx="2"/>
          </p:nvPr>
        </p:nvSpPr>
        <p:spPr>
          <a:xfrm>
            <a:off x="457200" y="6356350"/>
            <a:ext cx="109046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440C8C4-33DB-44B8-9D16-30E433DA6A25}" type="datetime5">
              <a:rPr lang="en-US" smtClean="0"/>
              <a:t>16-Jul-14</a:t>
            </a:fld>
            <a:endParaRPr lang="de-DE" dirty="0"/>
          </a:p>
        </p:txBody>
      </p:sp>
      <p:sp>
        <p:nvSpPr>
          <p:cNvPr id="5" name="Fußzeilenplatzhalter 4"/>
          <p:cNvSpPr>
            <a:spLocks noGrp="1"/>
          </p:cNvSpPr>
          <p:nvPr>
            <p:ph type="ftr" sz="quarter" idx="3"/>
          </p:nvPr>
        </p:nvSpPr>
        <p:spPr>
          <a:xfrm>
            <a:off x="1691680" y="6356350"/>
            <a:ext cx="576064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de-DE" smtClean="0"/>
              <a:t>Your Name / Affiliation</a:t>
            </a:r>
            <a:endParaRPr lang="de-DE" dirty="0"/>
          </a:p>
        </p:txBody>
      </p:sp>
      <p:sp>
        <p:nvSpPr>
          <p:cNvPr id="6" name="Foliennummernplatzhalter 5"/>
          <p:cNvSpPr>
            <a:spLocks noGrp="1"/>
          </p:cNvSpPr>
          <p:nvPr>
            <p:ph type="sldNum" sz="quarter" idx="4"/>
          </p:nvPr>
        </p:nvSpPr>
        <p:spPr>
          <a:xfrm>
            <a:off x="7596336" y="6356350"/>
            <a:ext cx="1090464"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1628BF6-67F0-405E-B297-68D77A67C46A}" type="slidenum">
              <a:rPr lang="de-DE" smtClean="0"/>
              <a:pPr/>
              <a:t>‹#›</a:t>
            </a:fld>
            <a:endParaRPr lang="de-DE"/>
          </a:p>
        </p:txBody>
      </p:sp>
      <p:sp>
        <p:nvSpPr>
          <p:cNvPr id="7" name="Rechteck 6"/>
          <p:cNvSpPr/>
          <p:nvPr userDrawn="1"/>
        </p:nvSpPr>
        <p:spPr>
          <a:xfrm>
            <a:off x="0" y="0"/>
            <a:ext cx="9144000" cy="908720"/>
          </a:xfrm>
          <a:prstGeom prst="rect">
            <a:avLst/>
          </a:prstGeom>
          <a:solidFill>
            <a:srgbClr val="004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251521" y="91952"/>
            <a:ext cx="8640960" cy="769441"/>
          </a:xfrm>
          <a:prstGeom prst="rect">
            <a:avLst/>
          </a:prstGeom>
        </p:spPr>
        <p:txBody>
          <a:bodyPr vert="horz" wrap="none" lIns="91440" tIns="45720" rIns="91440" bIns="45720" rtlCol="0" anchor="ctr">
            <a:normAutofit/>
          </a:bodyPr>
          <a:lstStyle/>
          <a:p>
            <a:r>
              <a:rPr lang="de-DE" dirty="0" smtClean="0"/>
              <a:t>Slide Title</a:t>
            </a:r>
            <a:endParaRPr lang="de-DE" dirty="0"/>
          </a:p>
        </p:txBody>
      </p:sp>
    </p:spTree>
    <p:extLst>
      <p:ext uri="{BB962C8B-B14F-4D97-AF65-F5344CB8AC3E}">
        <p14:creationId xmlns:p14="http://schemas.microsoft.com/office/powerpoint/2010/main" val="343160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iming>
    <p:tnLst>
      <p:par>
        <p:cTn id="1" dur="indefinite" restart="never" nodeType="tmRoot"/>
      </p:par>
    </p:tnLst>
  </p:timing>
  <p:hf hdr="0"/>
  <p:txStyles>
    <p:titleStyle>
      <a:lvl1pPr algn="l" defTabSz="914400" rtl="0" eaLnBrk="1" latinLnBrk="0" hangingPunct="1">
        <a:spcBef>
          <a:spcPct val="0"/>
        </a:spcBef>
        <a:buNone/>
        <a:defRPr sz="40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b="1"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atrak.usc.edu/"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p:txBody>
          <a:bodyPr/>
          <a:lstStyle/>
          <a:p>
            <a:r>
              <a:rPr lang="en-US" dirty="0"/>
              <a:t>Reversible Logic Synthesis </a:t>
            </a:r>
            <a:r>
              <a:rPr lang="en-US" dirty="0" smtClean="0"/>
              <a:t>of</a:t>
            </a:r>
            <a:br>
              <a:rPr lang="en-US" dirty="0" smtClean="0"/>
            </a:br>
            <a:r>
              <a:rPr lang="en-US" i="1" dirty="0" smtClean="0"/>
              <a:t>k</a:t>
            </a:r>
            <a:r>
              <a:rPr lang="en-US" dirty="0" smtClean="0"/>
              <a:t>-Input</a:t>
            </a:r>
            <a:r>
              <a:rPr lang="en-US" dirty="0"/>
              <a:t>, </a:t>
            </a:r>
            <a:r>
              <a:rPr lang="en-US" i="1" dirty="0" smtClean="0"/>
              <a:t>m</a:t>
            </a:r>
            <a:r>
              <a:rPr lang="en-US" dirty="0" smtClean="0"/>
              <a:t>-Output </a:t>
            </a:r>
            <a:r>
              <a:rPr lang="en-US" dirty="0"/>
              <a:t>Lookup Tables</a:t>
            </a:r>
            <a:endParaRPr lang="de-DE" dirty="0"/>
          </a:p>
        </p:txBody>
      </p:sp>
      <p:sp>
        <p:nvSpPr>
          <p:cNvPr id="11" name="Untertitel 10"/>
          <p:cNvSpPr>
            <a:spLocks noGrp="1"/>
          </p:cNvSpPr>
          <p:nvPr>
            <p:ph type="subTitle" idx="1"/>
          </p:nvPr>
        </p:nvSpPr>
        <p:spPr/>
        <p:txBody>
          <a:bodyPr>
            <a:normAutofit lnSpcReduction="10000"/>
          </a:bodyPr>
          <a:lstStyle/>
          <a:p>
            <a:r>
              <a:rPr lang="de-DE" dirty="0"/>
              <a:t>Alireza Shafaei, Mehdi Saeedi, </a:t>
            </a:r>
            <a:r>
              <a:rPr lang="de-DE" dirty="0" smtClean="0"/>
              <a:t>Massoud Pedram</a:t>
            </a:r>
          </a:p>
          <a:p>
            <a:r>
              <a:rPr lang="en-US" dirty="0"/>
              <a:t>University of Southern California</a:t>
            </a:r>
          </a:p>
          <a:p>
            <a:r>
              <a:rPr lang="en-US" dirty="0" smtClean="0"/>
              <a:t>Department </a:t>
            </a:r>
            <a:r>
              <a:rPr lang="en-US" dirty="0"/>
              <a:t>of Electrical </a:t>
            </a:r>
            <a:r>
              <a:rPr lang="en-US" dirty="0" smtClean="0"/>
              <a:t>Engineering</a:t>
            </a:r>
          </a:p>
          <a:p>
            <a:r>
              <a:rPr lang="en-US" dirty="0" smtClean="0"/>
              <a:t>Presented by Yanzhi Wang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750530"/>
            <a:ext cx="2656506" cy="774814"/>
          </a:xfrm>
          <a:prstGeom prst="rect">
            <a:avLst/>
          </a:prstGeom>
        </p:spPr>
      </p:pic>
      <p:sp>
        <p:nvSpPr>
          <p:cNvPr id="2" name="TextBox 1"/>
          <p:cNvSpPr txBox="1"/>
          <p:nvPr/>
        </p:nvSpPr>
        <p:spPr>
          <a:xfrm>
            <a:off x="6250251" y="5868561"/>
            <a:ext cx="2714237" cy="584775"/>
          </a:xfrm>
          <a:prstGeom prst="rect">
            <a:avLst/>
          </a:prstGeom>
          <a:noFill/>
        </p:spPr>
        <p:txBody>
          <a:bodyPr wrap="square" rtlCol="0">
            <a:spAutoFit/>
          </a:bodyPr>
          <a:lstStyle/>
          <a:p>
            <a:pPr algn="ctr"/>
            <a:r>
              <a:rPr lang="en-US" sz="1600" b="1" dirty="0" smtClean="0"/>
              <a:t>Supported </a:t>
            </a:r>
            <a:r>
              <a:rPr lang="en-US" sz="1600" b="1" dirty="0"/>
              <a:t>by </a:t>
            </a:r>
            <a:r>
              <a:rPr lang="en-US" sz="1600" b="1" dirty="0" smtClean="0"/>
              <a:t>the IARPA </a:t>
            </a:r>
            <a:endParaRPr lang="en-US" sz="1600" b="1" dirty="0" smtClean="0"/>
          </a:p>
          <a:p>
            <a:pPr algn="ctr"/>
            <a:r>
              <a:rPr lang="en-US" sz="1600" b="1" dirty="0" smtClean="0"/>
              <a:t>Quantum </a:t>
            </a:r>
            <a:r>
              <a:rPr lang="en-US" sz="1600" b="1" dirty="0"/>
              <a:t>Computer Science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5297" y="5877798"/>
            <a:ext cx="1657005" cy="365760"/>
          </a:xfrm>
          <a:prstGeom prst="rect">
            <a:avLst/>
          </a:prstGeom>
        </p:spPr>
      </p:pic>
      <p:sp>
        <p:nvSpPr>
          <p:cNvPr id="8" name="TextBox 7"/>
          <p:cNvSpPr txBox="1"/>
          <p:nvPr/>
        </p:nvSpPr>
        <p:spPr>
          <a:xfrm>
            <a:off x="3235438" y="6258798"/>
            <a:ext cx="2776722" cy="338554"/>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hlinkClick r:id="rId5"/>
              </a:rPr>
              <a:t>http://atrak.usc.edu/</a:t>
            </a:r>
            <a:endParaRPr lang="en-US"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984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US" dirty="0" smtClean="0"/>
              <a:t>Reduces the </a:t>
            </a:r>
            <a:r>
              <a:rPr lang="en-US" i="1" dirty="0" smtClean="0">
                <a:solidFill>
                  <a:srgbClr val="FF0000"/>
                </a:solidFill>
              </a:rPr>
              <a:t>number of MCT gates</a:t>
            </a:r>
            <a:endParaRPr lang="en-GB" i="1" dirty="0" smtClean="0">
              <a:solidFill>
                <a:srgbClr val="FF0000"/>
              </a:solidFill>
            </a:endParaRPr>
          </a:p>
        </p:txBody>
      </p:sp>
      <p:sp>
        <p:nvSpPr>
          <p:cNvPr id="3" name="Titel 2"/>
          <p:cNvSpPr>
            <a:spLocks noGrp="1"/>
          </p:cNvSpPr>
          <p:nvPr>
            <p:ph type="title"/>
          </p:nvPr>
        </p:nvSpPr>
        <p:spPr/>
        <p:txBody>
          <a:bodyPr>
            <a:normAutofit/>
          </a:bodyPr>
          <a:lstStyle/>
          <a:p>
            <a:r>
              <a:rPr lang="en-US" dirty="0" smtClean="0"/>
              <a:t>Cube Sharing</a:t>
            </a:r>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t>16-Jul-14</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t>9</a:t>
            </a:fld>
            <a:endParaRPr lang="de-DE"/>
          </a:p>
        </p:txBody>
      </p:sp>
      <p:sp>
        <p:nvSpPr>
          <p:cNvPr id="9" name="Fußzeilenplatzhalter 8"/>
          <p:cNvSpPr>
            <a:spLocks noGrp="1"/>
          </p:cNvSpPr>
          <p:nvPr>
            <p:ph type="ftr" sz="quarter" idx="11"/>
          </p:nvPr>
        </p:nvSpPr>
        <p:spPr/>
        <p:txBody>
          <a:bodyPr/>
          <a:lstStyle/>
          <a:p>
            <a:r>
              <a:rPr lang="en-US" dirty="0"/>
              <a:t>Alireza Shafaei, Mehdi Saeedi, Massoud Pedram</a:t>
            </a:r>
          </a:p>
          <a:p>
            <a:r>
              <a:rPr lang="en-US" dirty="0"/>
              <a:t>Department of Electrical </a:t>
            </a:r>
            <a:r>
              <a:rPr lang="en-US" dirty="0" smtClean="0"/>
              <a:t>Engineering, University </a:t>
            </a:r>
            <a:r>
              <a:rPr lang="en-US" dirty="0"/>
              <a:t>of Southern California</a:t>
            </a:r>
            <a:endParaRPr lang="de-DE"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618656"/>
            <a:ext cx="2150992" cy="21945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6440" y="2564904"/>
            <a:ext cx="2200004" cy="219456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4423" y="2564904"/>
            <a:ext cx="2891591" cy="2194560"/>
          </a:xfrm>
          <a:prstGeom prst="rect">
            <a:avLst/>
          </a:prstGeom>
        </p:spPr>
      </p:pic>
      <p:sp>
        <p:nvSpPr>
          <p:cNvPr id="13" name="TextBox 12"/>
          <p:cNvSpPr txBox="1"/>
          <p:nvPr/>
        </p:nvSpPr>
        <p:spPr>
          <a:xfrm>
            <a:off x="1835696" y="1844824"/>
            <a:ext cx="1774845" cy="707886"/>
          </a:xfrm>
          <a:prstGeom prst="rect">
            <a:avLst/>
          </a:prstGeom>
          <a:noFill/>
        </p:spPr>
        <p:txBody>
          <a:bodyPr wrap="none" rtlCol="0">
            <a:spAutoFit/>
          </a:bodyPr>
          <a:lstStyle/>
          <a:p>
            <a:r>
              <a:rPr lang="en-US" sz="2000" dirty="0" smtClean="0">
                <a:latin typeface="Courier New" pitchFamily="49" charset="0"/>
                <a:cs typeface="Courier New" pitchFamily="49" charset="0"/>
              </a:rPr>
              <a:t>y</a:t>
            </a:r>
            <a:r>
              <a:rPr lang="en-US" sz="2000" baseline="-25000" dirty="0" smtClean="0">
                <a:latin typeface="Courier New" pitchFamily="49" charset="0"/>
                <a:cs typeface="Courier New" pitchFamily="49" charset="0"/>
              </a:rPr>
              <a:t>0</a:t>
            </a:r>
            <a:r>
              <a:rPr lang="en-US" sz="2000" dirty="0" smtClean="0">
                <a:latin typeface="Courier New" pitchFamily="49" charset="0"/>
                <a:cs typeface="Courier New" pitchFamily="49" charset="0"/>
              </a:rPr>
              <a:t> = c</a:t>
            </a:r>
            <a:r>
              <a:rPr lang="en-US" sz="2000" baseline="-25000" dirty="0" smtClean="0">
                <a:latin typeface="Courier New" pitchFamily="49" charset="0"/>
                <a:cs typeface="Courier New" pitchFamily="49" charset="0"/>
              </a:rPr>
              <a:t>1</a:t>
            </a:r>
            <a:r>
              <a:rPr lang="en-US" sz="2000" dirty="0" smtClean="0">
                <a:latin typeface="Courier New" pitchFamily="49" charset="0"/>
                <a:cs typeface="Courier New" pitchFamily="49" charset="0"/>
              </a:rPr>
              <a:t>+abc</a:t>
            </a:r>
          </a:p>
          <a:p>
            <a:r>
              <a:rPr lang="en-US" sz="2000" dirty="0" smtClean="0">
                <a:latin typeface="Courier New" pitchFamily="49" charset="0"/>
                <a:cs typeface="Courier New" pitchFamily="49" charset="0"/>
              </a:rPr>
              <a:t>y</a:t>
            </a:r>
            <a:r>
              <a:rPr lang="en-US" sz="2000" baseline="-25000" dirty="0" smtClean="0">
                <a:latin typeface="Courier New" pitchFamily="49" charset="0"/>
                <a:cs typeface="Courier New" pitchFamily="49" charset="0"/>
              </a:rPr>
              <a:t>1</a:t>
            </a:r>
            <a:r>
              <a:rPr lang="en-US" sz="2000" dirty="0" smtClean="0">
                <a:latin typeface="Courier New" pitchFamily="49" charset="0"/>
                <a:cs typeface="Courier New" pitchFamily="49" charset="0"/>
              </a:rPr>
              <a:t> = </a:t>
            </a:r>
            <a:r>
              <a:rPr lang="en-US" sz="2000" dirty="0" err="1" smtClean="0">
                <a:latin typeface="Courier New" pitchFamily="49" charset="0"/>
                <a:cs typeface="Courier New" pitchFamily="49" charset="0"/>
              </a:rPr>
              <a:t>abc</a:t>
            </a:r>
            <a:endParaRPr lang="en-US" sz="2000" dirty="0">
              <a:latin typeface="Courier New" pitchFamily="49" charset="0"/>
              <a:cs typeface="Courier New" pitchFamily="49" charset="0"/>
            </a:endParaRPr>
          </a:p>
        </p:txBody>
      </p:sp>
      <p:sp>
        <p:nvSpPr>
          <p:cNvPr id="14" name="TextBox 13"/>
          <p:cNvSpPr txBox="1"/>
          <p:nvPr/>
        </p:nvSpPr>
        <p:spPr>
          <a:xfrm>
            <a:off x="6516409" y="1844824"/>
            <a:ext cx="1774845" cy="707886"/>
          </a:xfrm>
          <a:prstGeom prst="rect">
            <a:avLst/>
          </a:prstGeom>
          <a:noFill/>
        </p:spPr>
        <p:txBody>
          <a:bodyPr wrap="none" rtlCol="0">
            <a:spAutoFit/>
          </a:bodyPr>
          <a:lstStyle/>
          <a:p>
            <a:r>
              <a:rPr lang="en-US" sz="2000" dirty="0" smtClean="0">
                <a:latin typeface="Courier New" pitchFamily="49" charset="0"/>
                <a:cs typeface="Courier New" pitchFamily="49" charset="0"/>
              </a:rPr>
              <a:t>y</a:t>
            </a:r>
            <a:r>
              <a:rPr lang="en-US" sz="2000" baseline="-25000" dirty="0" smtClean="0">
                <a:latin typeface="Courier New" pitchFamily="49" charset="0"/>
                <a:cs typeface="Courier New" pitchFamily="49" charset="0"/>
              </a:rPr>
              <a:t>0</a:t>
            </a:r>
            <a:r>
              <a:rPr lang="en-US" sz="2000" dirty="0" smtClean="0">
                <a:latin typeface="Courier New" pitchFamily="49" charset="0"/>
                <a:cs typeface="Courier New" pitchFamily="49" charset="0"/>
              </a:rPr>
              <a:t> = c</a:t>
            </a:r>
            <a:r>
              <a:rPr lang="en-US" sz="2000" baseline="-25000" dirty="0" smtClean="0">
                <a:latin typeface="Courier New" pitchFamily="49" charset="0"/>
                <a:cs typeface="Courier New" pitchFamily="49" charset="0"/>
              </a:rPr>
              <a:t>1</a:t>
            </a:r>
            <a:r>
              <a:rPr lang="en-US" sz="2000" dirty="0" smtClean="0">
                <a:latin typeface="Courier New" pitchFamily="49" charset="0"/>
                <a:cs typeface="Courier New" pitchFamily="49" charset="0"/>
              </a:rPr>
              <a:t>+abc</a:t>
            </a:r>
          </a:p>
          <a:p>
            <a:r>
              <a:rPr lang="en-US" sz="2000" dirty="0" smtClean="0">
                <a:latin typeface="Courier New" pitchFamily="49" charset="0"/>
                <a:cs typeface="Courier New" pitchFamily="49" charset="0"/>
              </a:rPr>
              <a:t>y</a:t>
            </a:r>
            <a:r>
              <a:rPr lang="en-US" sz="2000" baseline="-25000" dirty="0" smtClean="0">
                <a:latin typeface="Courier New" pitchFamily="49" charset="0"/>
                <a:cs typeface="Courier New" pitchFamily="49" charset="0"/>
              </a:rPr>
              <a:t>1</a:t>
            </a:r>
            <a:r>
              <a:rPr lang="en-US" sz="2000" dirty="0" smtClean="0">
                <a:latin typeface="Courier New" pitchFamily="49" charset="0"/>
                <a:cs typeface="Courier New" pitchFamily="49" charset="0"/>
              </a:rPr>
              <a:t> = c</a:t>
            </a:r>
            <a:r>
              <a:rPr lang="en-US" sz="2000" baseline="-25000" dirty="0" smtClean="0">
                <a:latin typeface="Courier New" pitchFamily="49" charset="0"/>
                <a:cs typeface="Courier New" pitchFamily="49" charset="0"/>
              </a:rPr>
              <a:t>2</a:t>
            </a:r>
            <a:r>
              <a:rPr lang="en-US" sz="2000" dirty="0" smtClean="0">
                <a:latin typeface="Courier New" pitchFamily="49" charset="0"/>
                <a:cs typeface="Courier New" pitchFamily="49" charset="0"/>
              </a:rPr>
              <a:t>+abc</a:t>
            </a:r>
            <a:endParaRPr lang="en-US" sz="2000" dirty="0">
              <a:latin typeface="Courier New" pitchFamily="49" charset="0"/>
              <a:cs typeface="Courier New" pitchFamily="49" charset="0"/>
            </a:endParaRPr>
          </a:p>
        </p:txBody>
      </p:sp>
      <p:cxnSp>
        <p:nvCxnSpPr>
          <p:cNvPr id="15" name="Straight Connector 14"/>
          <p:cNvCxnSpPr/>
          <p:nvPr/>
        </p:nvCxnSpPr>
        <p:spPr>
          <a:xfrm>
            <a:off x="5724128" y="2060848"/>
            <a:ext cx="0" cy="3168352"/>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1455" y="4860580"/>
            <a:ext cx="1704313" cy="369332"/>
          </a:xfrm>
          <a:prstGeom prst="rect">
            <a:avLst/>
          </a:prstGeom>
          <a:noFill/>
        </p:spPr>
        <p:txBody>
          <a:bodyPr wrap="none" rtlCol="0">
            <a:spAutoFit/>
          </a:bodyPr>
          <a:lstStyle/>
          <a:p>
            <a:r>
              <a:rPr lang="en-US" dirty="0" smtClean="0"/>
              <a:t>No cube sharing</a:t>
            </a:r>
            <a:endParaRPr lang="en-US" dirty="0"/>
          </a:p>
        </p:txBody>
      </p:sp>
      <p:sp>
        <p:nvSpPr>
          <p:cNvPr id="18" name="TextBox 17"/>
          <p:cNvSpPr txBox="1"/>
          <p:nvPr/>
        </p:nvSpPr>
        <p:spPr>
          <a:xfrm>
            <a:off x="3442126" y="4860580"/>
            <a:ext cx="1705938" cy="646331"/>
          </a:xfrm>
          <a:prstGeom prst="rect">
            <a:avLst/>
          </a:prstGeom>
          <a:noFill/>
        </p:spPr>
        <p:txBody>
          <a:bodyPr wrap="square" rtlCol="0">
            <a:spAutoFit/>
          </a:bodyPr>
          <a:lstStyle/>
          <a:p>
            <a:r>
              <a:rPr lang="en-US" dirty="0" smtClean="0"/>
              <a:t>Zero-initialized ancilla available</a:t>
            </a:r>
            <a:endParaRPr lang="en-US" dirty="0"/>
          </a:p>
        </p:txBody>
      </p:sp>
      <p:sp>
        <p:nvSpPr>
          <p:cNvPr id="19" name="TextBox 18"/>
          <p:cNvSpPr txBox="1"/>
          <p:nvPr/>
        </p:nvSpPr>
        <p:spPr>
          <a:xfrm>
            <a:off x="6240765" y="4757082"/>
            <a:ext cx="851515" cy="400110"/>
          </a:xfrm>
          <a:prstGeom prst="rect">
            <a:avLst/>
          </a:prstGeom>
          <a:noFill/>
          <a:ln w="6350">
            <a:solidFill>
              <a:srgbClr val="0070C0"/>
            </a:solidFill>
          </a:ln>
        </p:spPr>
        <p:txBody>
          <a:bodyPr wrap="none" rtlCol="0">
            <a:spAutoFit/>
          </a:bodyPr>
          <a:lstStyle/>
          <a:p>
            <a:r>
              <a:rPr lang="en-US" sz="2000" dirty="0" smtClean="0">
                <a:latin typeface="Courier New" pitchFamily="49" charset="0"/>
                <a:cs typeface="Courier New" pitchFamily="49" charset="0"/>
              </a:rPr>
              <a:t>c</a:t>
            </a:r>
            <a:r>
              <a:rPr lang="en-US" sz="2000" baseline="-25000" dirty="0" smtClean="0">
                <a:latin typeface="Courier New" pitchFamily="49" charset="0"/>
                <a:cs typeface="Courier New" pitchFamily="49" charset="0"/>
              </a:rPr>
              <a:t>1</a:t>
            </a:r>
            <a:r>
              <a:rPr lang="en-US" sz="2000" dirty="0" smtClean="0">
                <a:latin typeface="Courier New" pitchFamily="49" charset="0"/>
                <a:cs typeface="Courier New" pitchFamily="49" charset="0"/>
              </a:rPr>
              <a:t>+c</a:t>
            </a:r>
            <a:r>
              <a:rPr lang="en-US" sz="2000" baseline="-25000" dirty="0" smtClean="0">
                <a:latin typeface="Courier New" pitchFamily="49" charset="0"/>
                <a:cs typeface="Courier New" pitchFamily="49" charset="0"/>
              </a:rPr>
              <a:t>2</a:t>
            </a:r>
            <a:endParaRPr lang="en-US" sz="2000" dirty="0" smtClean="0">
              <a:latin typeface="Courier New" pitchFamily="49" charset="0"/>
              <a:cs typeface="Courier New" pitchFamily="49" charset="0"/>
            </a:endParaRPr>
          </a:p>
        </p:txBody>
      </p:sp>
      <p:sp>
        <p:nvSpPr>
          <p:cNvPr id="20" name="TextBox 19"/>
          <p:cNvSpPr txBox="1"/>
          <p:nvPr/>
        </p:nvSpPr>
        <p:spPr>
          <a:xfrm>
            <a:off x="6539636" y="5229200"/>
            <a:ext cx="1056700" cy="400110"/>
          </a:xfrm>
          <a:prstGeom prst="rect">
            <a:avLst/>
          </a:prstGeom>
          <a:noFill/>
          <a:ln w="6350">
            <a:solidFill>
              <a:srgbClr val="0070C0"/>
            </a:solidFill>
          </a:ln>
        </p:spPr>
        <p:txBody>
          <a:bodyPr wrap="none" rtlCol="0">
            <a:spAutoFit/>
          </a:bodyPr>
          <a:lstStyle/>
          <a:p>
            <a:r>
              <a:rPr lang="en-US" sz="2000" dirty="0" smtClean="0">
                <a:latin typeface="Courier New" pitchFamily="49" charset="0"/>
                <a:cs typeface="Courier New" pitchFamily="49" charset="0"/>
              </a:rPr>
              <a:t>c</a:t>
            </a:r>
            <a:r>
              <a:rPr lang="en-US" sz="2000" baseline="-25000" dirty="0" smtClean="0">
                <a:latin typeface="Courier New" pitchFamily="49" charset="0"/>
                <a:cs typeface="Courier New" pitchFamily="49" charset="0"/>
              </a:rPr>
              <a:t>2</a:t>
            </a:r>
            <a:r>
              <a:rPr lang="en-US" sz="2000" dirty="0" smtClean="0">
                <a:latin typeface="Courier New" pitchFamily="49" charset="0"/>
                <a:cs typeface="Courier New" pitchFamily="49" charset="0"/>
              </a:rPr>
              <a:t>+abc</a:t>
            </a:r>
          </a:p>
        </p:txBody>
      </p:sp>
      <p:sp>
        <p:nvSpPr>
          <p:cNvPr id="21" name="TextBox 20"/>
          <p:cNvSpPr txBox="1"/>
          <p:nvPr/>
        </p:nvSpPr>
        <p:spPr>
          <a:xfrm>
            <a:off x="6228184" y="5733256"/>
            <a:ext cx="1877437" cy="707886"/>
          </a:xfrm>
          <a:prstGeom prst="rect">
            <a:avLst/>
          </a:prstGeom>
          <a:noFill/>
          <a:ln w="6350">
            <a:solidFill>
              <a:srgbClr val="0070C0"/>
            </a:solidFill>
          </a:ln>
        </p:spPr>
        <p:txBody>
          <a:bodyPr wrap="none" rtlCol="0">
            <a:spAutoFit/>
          </a:bodyPr>
          <a:lstStyle/>
          <a:p>
            <a:r>
              <a:rPr lang="en-US" sz="2000" dirty="0" smtClean="0">
                <a:latin typeface="Courier New" pitchFamily="49" charset="0"/>
                <a:cs typeface="Courier New" pitchFamily="49" charset="0"/>
              </a:rPr>
              <a:t>c</a:t>
            </a:r>
            <a:r>
              <a:rPr lang="en-US" sz="2000" baseline="-25000" dirty="0" smtClean="0">
                <a:latin typeface="Courier New" pitchFamily="49" charset="0"/>
                <a:cs typeface="Courier New" pitchFamily="49" charset="0"/>
              </a:rPr>
              <a:t>1</a:t>
            </a:r>
            <a:r>
              <a:rPr lang="en-US" sz="2000" dirty="0" smtClean="0">
                <a:latin typeface="Courier New" pitchFamily="49" charset="0"/>
                <a:cs typeface="Courier New" pitchFamily="49" charset="0"/>
              </a:rPr>
              <a:t>+c</a:t>
            </a:r>
            <a:r>
              <a:rPr lang="en-US" sz="2000" baseline="-25000" dirty="0" smtClean="0">
                <a:latin typeface="Courier New" pitchFamily="49" charset="0"/>
                <a:cs typeface="Courier New" pitchFamily="49" charset="0"/>
              </a:rPr>
              <a:t>2</a:t>
            </a:r>
            <a:r>
              <a:rPr lang="en-US" sz="2000" dirty="0" smtClean="0">
                <a:latin typeface="Courier New" pitchFamily="49" charset="0"/>
                <a:cs typeface="Courier New" pitchFamily="49" charset="0"/>
              </a:rPr>
              <a:t>+c</a:t>
            </a:r>
            <a:r>
              <a:rPr lang="en-US" sz="2000" baseline="-25000" dirty="0" smtClean="0">
                <a:latin typeface="Courier New" pitchFamily="49" charset="0"/>
                <a:cs typeface="Courier New" pitchFamily="49" charset="0"/>
              </a:rPr>
              <a:t>2</a:t>
            </a:r>
            <a:r>
              <a:rPr lang="en-US" sz="2000" dirty="0" smtClean="0">
                <a:latin typeface="Courier New" pitchFamily="49" charset="0"/>
                <a:cs typeface="Courier New" pitchFamily="49" charset="0"/>
              </a:rPr>
              <a:t>+abc</a:t>
            </a:r>
          </a:p>
          <a:p>
            <a:r>
              <a:rPr lang="en-US" sz="2000" dirty="0">
                <a:latin typeface="Courier New" pitchFamily="49" charset="0"/>
                <a:cs typeface="Courier New" pitchFamily="49" charset="0"/>
              </a:rPr>
              <a:t>=</a:t>
            </a:r>
            <a:r>
              <a:rPr lang="en-US" sz="2000" dirty="0" smtClean="0">
                <a:latin typeface="Courier New" pitchFamily="49" charset="0"/>
                <a:cs typeface="Courier New" pitchFamily="49" charset="0"/>
              </a:rPr>
              <a:t>c</a:t>
            </a:r>
            <a:r>
              <a:rPr lang="en-US" sz="2000" baseline="-25000" dirty="0" smtClean="0">
                <a:latin typeface="Courier New" pitchFamily="49" charset="0"/>
                <a:cs typeface="Courier New" pitchFamily="49" charset="0"/>
              </a:rPr>
              <a:t>1</a:t>
            </a:r>
            <a:r>
              <a:rPr lang="en-US" sz="2000" dirty="0" smtClean="0">
                <a:latin typeface="Courier New" pitchFamily="49" charset="0"/>
                <a:cs typeface="Courier New" pitchFamily="49" charset="0"/>
              </a:rPr>
              <a:t>+abc</a:t>
            </a:r>
          </a:p>
        </p:txBody>
      </p:sp>
      <p:cxnSp>
        <p:nvCxnSpPr>
          <p:cNvPr id="22" name="Curved Connector 21"/>
          <p:cNvCxnSpPr/>
          <p:nvPr/>
        </p:nvCxnSpPr>
        <p:spPr>
          <a:xfrm rot="16200000" flipV="1">
            <a:off x="3219818" y="4709175"/>
            <a:ext cx="328102" cy="216023"/>
          </a:xfrm>
          <a:prstGeom prst="curvedConnector3">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092280" y="4062614"/>
            <a:ext cx="0" cy="696850"/>
          </a:xfrm>
          <a:prstGeom prst="straightConnector1">
            <a:avLst/>
          </a:prstGeom>
          <a:ln w="19050">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596336" y="4480204"/>
            <a:ext cx="0" cy="748996"/>
          </a:xfrm>
          <a:prstGeom prst="straightConnector1">
            <a:avLst/>
          </a:prstGeom>
          <a:ln w="19050">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8100392" y="4062615"/>
            <a:ext cx="0" cy="1670641"/>
          </a:xfrm>
          <a:prstGeom prst="straightConnector1">
            <a:avLst/>
          </a:prstGeom>
          <a:ln w="19050">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39552" y="5723964"/>
            <a:ext cx="2759303" cy="369332"/>
          </a:xfrm>
          <a:prstGeom prst="rect">
            <a:avLst/>
          </a:prstGeom>
          <a:noFill/>
        </p:spPr>
        <p:txBody>
          <a:bodyPr wrap="square" rtlCol="0">
            <a:spAutoFit/>
          </a:bodyPr>
          <a:lstStyle/>
          <a:p>
            <a:r>
              <a:rPr lang="en-US" dirty="0" smtClean="0"/>
              <a:t>+: modulo </a:t>
            </a:r>
            <a:r>
              <a:rPr lang="en-US" dirty="0"/>
              <a:t>2 </a:t>
            </a:r>
            <a:r>
              <a:rPr lang="en-US" dirty="0" smtClean="0"/>
              <a:t>addition</a:t>
            </a:r>
            <a:endParaRPr lang="en-US" dirty="0"/>
          </a:p>
        </p:txBody>
      </p:sp>
    </p:spTree>
    <p:extLst>
      <p:ext uri="{BB962C8B-B14F-4D97-AF65-F5344CB8AC3E}">
        <p14:creationId xmlns:p14="http://schemas.microsoft.com/office/powerpoint/2010/main" val="1462044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US" dirty="0" smtClean="0"/>
              <a:t>Reduces the </a:t>
            </a:r>
            <a:r>
              <a:rPr lang="en-US" i="1" dirty="0" smtClean="0">
                <a:solidFill>
                  <a:srgbClr val="FF0000"/>
                </a:solidFill>
              </a:rPr>
              <a:t>number of control lines</a:t>
            </a:r>
            <a:endParaRPr lang="en-GB" i="1" dirty="0" smtClean="0">
              <a:solidFill>
                <a:srgbClr val="FF0000"/>
              </a:solidFill>
            </a:endParaRPr>
          </a:p>
        </p:txBody>
      </p:sp>
      <p:sp>
        <p:nvSpPr>
          <p:cNvPr id="3" name="Titel 2"/>
          <p:cNvSpPr>
            <a:spLocks noGrp="1"/>
          </p:cNvSpPr>
          <p:nvPr>
            <p:ph type="title"/>
          </p:nvPr>
        </p:nvSpPr>
        <p:spPr/>
        <p:txBody>
          <a:bodyPr>
            <a:normAutofit/>
          </a:bodyPr>
          <a:lstStyle/>
          <a:p>
            <a:r>
              <a:rPr lang="en-US" dirty="0" smtClean="0"/>
              <a:t>Cofactor Sharing</a:t>
            </a:r>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t>16-Jul-14</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t>10</a:t>
            </a:fld>
            <a:endParaRPr lang="de-DE"/>
          </a:p>
        </p:txBody>
      </p:sp>
      <p:sp>
        <p:nvSpPr>
          <p:cNvPr id="9" name="Fußzeilenplatzhalter 8"/>
          <p:cNvSpPr>
            <a:spLocks noGrp="1"/>
          </p:cNvSpPr>
          <p:nvPr>
            <p:ph type="ftr" sz="quarter" idx="11"/>
          </p:nvPr>
        </p:nvSpPr>
        <p:spPr/>
        <p:txBody>
          <a:bodyPr/>
          <a:lstStyle/>
          <a:p>
            <a:r>
              <a:rPr lang="en-US" dirty="0"/>
              <a:t>Alireza Shafaei, Mehdi Saeedi, Massoud Pedram</a:t>
            </a:r>
          </a:p>
          <a:p>
            <a:r>
              <a:rPr lang="en-US" dirty="0"/>
              <a:t>Department of Electrical </a:t>
            </a:r>
            <a:r>
              <a:rPr lang="en-US" dirty="0" smtClean="0"/>
              <a:t>Engineering, University </a:t>
            </a:r>
            <a:r>
              <a:rPr lang="en-US" dirty="0"/>
              <a:t>of Southern California</a:t>
            </a:r>
            <a:endParaRPr lang="de-DE"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932" y="2924944"/>
            <a:ext cx="3011120" cy="292608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6728" y="2924944"/>
            <a:ext cx="2937680" cy="2926080"/>
          </a:xfrm>
          <a:prstGeom prst="rect">
            <a:avLst/>
          </a:prstGeom>
        </p:spPr>
      </p:pic>
      <p:sp>
        <p:nvSpPr>
          <p:cNvPr id="26" name="Right Arrow 25"/>
          <p:cNvSpPr/>
          <p:nvPr/>
        </p:nvSpPr>
        <p:spPr>
          <a:xfrm>
            <a:off x="4242830" y="4349482"/>
            <a:ext cx="746119" cy="770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068742" y="1772816"/>
            <a:ext cx="1598515" cy="830997"/>
          </a:xfrm>
          <a:prstGeom prst="rect">
            <a:avLst/>
          </a:prstGeom>
          <a:noFill/>
        </p:spPr>
        <p:txBody>
          <a:bodyPr wrap="none" rtlCol="0">
            <a:spAutoFit/>
          </a:bodyPr>
          <a:lstStyle/>
          <a:p>
            <a:r>
              <a:rPr lang="en-US" sz="2400" dirty="0" smtClean="0">
                <a:latin typeface="Courier New" pitchFamily="49" charset="0"/>
                <a:cs typeface="Courier New" pitchFamily="49" charset="0"/>
              </a:rPr>
              <a:t>y</a:t>
            </a:r>
            <a:r>
              <a:rPr lang="en-US" sz="2400" baseline="-25000" dirty="0" smtClean="0">
                <a:latin typeface="Courier New" pitchFamily="49" charset="0"/>
                <a:cs typeface="Courier New" pitchFamily="49" charset="0"/>
              </a:rPr>
              <a:t>0</a:t>
            </a:r>
            <a:r>
              <a:rPr lang="en-US" sz="2400" dirty="0" smtClean="0">
                <a:latin typeface="Courier New" pitchFamily="49" charset="0"/>
                <a:cs typeface="Courier New" pitchFamily="49" charset="0"/>
              </a:rPr>
              <a:t> = </a:t>
            </a:r>
            <a:r>
              <a:rPr lang="en-US" sz="2400" dirty="0" err="1" smtClean="0">
                <a:latin typeface="Courier New" pitchFamily="49" charset="0"/>
                <a:cs typeface="Courier New" pitchFamily="49" charset="0"/>
              </a:rPr>
              <a:t>ab</a:t>
            </a:r>
            <a:endParaRPr lang="en-US" sz="2400" dirty="0" smtClean="0">
              <a:latin typeface="Courier New" pitchFamily="49" charset="0"/>
              <a:cs typeface="Courier New" pitchFamily="49" charset="0"/>
            </a:endParaRPr>
          </a:p>
          <a:p>
            <a:r>
              <a:rPr lang="en-US" sz="2400" dirty="0" smtClean="0">
                <a:latin typeface="Courier New" pitchFamily="49" charset="0"/>
                <a:cs typeface="Courier New" pitchFamily="49" charset="0"/>
              </a:rPr>
              <a:t>y</a:t>
            </a:r>
            <a:r>
              <a:rPr lang="en-US" sz="2400" baseline="-25000" dirty="0" smtClean="0">
                <a:latin typeface="Courier New" pitchFamily="49" charset="0"/>
                <a:cs typeface="Courier New" pitchFamily="49" charset="0"/>
              </a:rPr>
              <a:t>1</a:t>
            </a:r>
            <a:r>
              <a:rPr lang="en-US" sz="2400" dirty="0" smtClean="0">
                <a:latin typeface="Courier New" pitchFamily="49" charset="0"/>
                <a:cs typeface="Courier New" pitchFamily="49" charset="0"/>
              </a:rPr>
              <a:t> = </a:t>
            </a:r>
            <a:r>
              <a:rPr lang="en-US" sz="2400" dirty="0" err="1" smtClean="0">
                <a:latin typeface="Courier New" pitchFamily="49" charset="0"/>
                <a:cs typeface="Courier New" pitchFamily="49" charset="0"/>
              </a:rPr>
              <a:t>abc</a:t>
            </a:r>
            <a:endParaRPr lang="en-US" sz="2400" dirty="0">
              <a:latin typeface="Courier New" pitchFamily="49" charset="0"/>
              <a:cs typeface="Courier New" pitchFamily="49" charset="0"/>
            </a:endParaRPr>
          </a:p>
        </p:txBody>
      </p:sp>
      <p:sp>
        <p:nvSpPr>
          <p:cNvPr id="30" name="TextBox 29"/>
          <p:cNvSpPr txBox="1"/>
          <p:nvPr/>
        </p:nvSpPr>
        <p:spPr>
          <a:xfrm>
            <a:off x="3218415" y="2003648"/>
            <a:ext cx="5085559" cy="369332"/>
          </a:xfrm>
          <a:prstGeom prst="rect">
            <a:avLst/>
          </a:prstGeom>
          <a:noFill/>
        </p:spPr>
        <p:txBody>
          <a:bodyPr wrap="none" rtlCol="0">
            <a:spAutoFit/>
          </a:bodyPr>
          <a:lstStyle/>
          <a:p>
            <a:r>
              <a:rPr lang="en-US" dirty="0" err="1">
                <a:latin typeface="Courier New" pitchFamily="49" charset="0"/>
                <a:cs typeface="Courier New" pitchFamily="49" charset="0"/>
              </a:rPr>
              <a:t>ab</a:t>
            </a:r>
            <a:r>
              <a:rPr lang="en-US" dirty="0" smtClean="0"/>
              <a:t> is the shared cofactor, which is also a cube for </a:t>
            </a:r>
            <a:r>
              <a:rPr lang="en-US" dirty="0">
                <a:latin typeface="Courier New" pitchFamily="49" charset="0"/>
                <a:cs typeface="Courier New" pitchFamily="49" charset="0"/>
              </a:rPr>
              <a:t>y</a:t>
            </a:r>
            <a:r>
              <a:rPr lang="en-US" baseline="-25000" dirty="0">
                <a:latin typeface="Courier New" pitchFamily="49" charset="0"/>
                <a:cs typeface="Courier New" pitchFamily="49" charset="0"/>
              </a:rPr>
              <a:t>0</a:t>
            </a:r>
            <a:endParaRPr lang="en-US" dirty="0"/>
          </a:p>
        </p:txBody>
      </p:sp>
    </p:spTree>
    <p:extLst>
      <p:ext uri="{BB962C8B-B14F-4D97-AF65-F5344CB8AC3E}">
        <p14:creationId xmlns:p14="http://schemas.microsoft.com/office/powerpoint/2010/main" val="1456600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US" dirty="0" smtClean="0"/>
              <a:t> </a:t>
            </a:r>
            <a:r>
              <a:rPr lang="en-US" dirty="0" smtClean="0">
                <a:solidFill>
                  <a:srgbClr val="FF0000"/>
                </a:solidFill>
              </a:rPr>
              <a:t>Ancilla reuse</a:t>
            </a:r>
            <a:endParaRPr lang="en-GB" dirty="0" smtClean="0">
              <a:solidFill>
                <a:srgbClr val="FF0000"/>
              </a:solidFill>
            </a:endParaRPr>
          </a:p>
        </p:txBody>
      </p:sp>
      <p:sp>
        <p:nvSpPr>
          <p:cNvPr id="3" name="Titel 2"/>
          <p:cNvSpPr>
            <a:spLocks noGrp="1"/>
          </p:cNvSpPr>
          <p:nvPr>
            <p:ph type="title"/>
          </p:nvPr>
        </p:nvSpPr>
        <p:spPr/>
        <p:txBody>
          <a:bodyPr>
            <a:normAutofit/>
          </a:bodyPr>
          <a:lstStyle/>
          <a:p>
            <a:r>
              <a:rPr lang="en-US" dirty="0" smtClean="0"/>
              <a:t>Un-computation</a:t>
            </a:r>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t>16-Jul-14</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t>11</a:t>
            </a:fld>
            <a:endParaRPr lang="de-DE"/>
          </a:p>
        </p:txBody>
      </p:sp>
      <p:sp>
        <p:nvSpPr>
          <p:cNvPr id="9" name="Fußzeilenplatzhalter 8"/>
          <p:cNvSpPr>
            <a:spLocks noGrp="1"/>
          </p:cNvSpPr>
          <p:nvPr>
            <p:ph type="ftr" sz="quarter" idx="11"/>
          </p:nvPr>
        </p:nvSpPr>
        <p:spPr/>
        <p:txBody>
          <a:bodyPr/>
          <a:lstStyle/>
          <a:p>
            <a:r>
              <a:rPr lang="en-US" dirty="0"/>
              <a:t>Alireza Shafaei, Mehdi Saeedi, Massoud Pedram</a:t>
            </a:r>
          </a:p>
          <a:p>
            <a:r>
              <a:rPr lang="en-US" dirty="0"/>
              <a:t>Department of Electrical </a:t>
            </a:r>
            <a:r>
              <a:rPr lang="en-US" dirty="0" smtClean="0"/>
              <a:t>Engineering, University </a:t>
            </a:r>
            <a:r>
              <a:rPr lang="en-US" dirty="0"/>
              <a:t>of Southern California</a:t>
            </a:r>
            <a:endParaRPr lang="de-DE" dirty="0" smtClean="0"/>
          </a:p>
        </p:txBody>
      </p:sp>
      <p:sp>
        <p:nvSpPr>
          <p:cNvPr id="11" name="TextBox 10"/>
          <p:cNvSpPr txBox="1"/>
          <p:nvPr/>
        </p:nvSpPr>
        <p:spPr>
          <a:xfrm>
            <a:off x="1068742" y="1772816"/>
            <a:ext cx="1598515" cy="830997"/>
          </a:xfrm>
          <a:prstGeom prst="rect">
            <a:avLst/>
          </a:prstGeom>
          <a:noFill/>
        </p:spPr>
        <p:txBody>
          <a:bodyPr wrap="none" rtlCol="0">
            <a:spAutoFit/>
          </a:bodyPr>
          <a:lstStyle/>
          <a:p>
            <a:r>
              <a:rPr lang="en-US" sz="2400" dirty="0" smtClean="0">
                <a:latin typeface="Courier New" pitchFamily="49" charset="0"/>
                <a:cs typeface="Courier New" pitchFamily="49" charset="0"/>
              </a:rPr>
              <a:t>y</a:t>
            </a:r>
            <a:r>
              <a:rPr lang="en-US" sz="2400" baseline="-25000" dirty="0" smtClean="0">
                <a:latin typeface="Courier New" pitchFamily="49" charset="0"/>
                <a:cs typeface="Courier New" pitchFamily="49" charset="0"/>
              </a:rPr>
              <a:t>0</a:t>
            </a:r>
            <a:r>
              <a:rPr lang="en-US" sz="2400" dirty="0" smtClean="0">
                <a:latin typeface="Courier New" pitchFamily="49" charset="0"/>
                <a:cs typeface="Courier New" pitchFamily="49" charset="0"/>
              </a:rPr>
              <a:t> = </a:t>
            </a:r>
            <a:r>
              <a:rPr lang="en-US" sz="2400" dirty="0" err="1" smtClean="0">
                <a:latin typeface="Courier New" pitchFamily="49" charset="0"/>
                <a:cs typeface="Courier New" pitchFamily="49" charset="0"/>
              </a:rPr>
              <a:t>abc</a:t>
            </a:r>
            <a:endParaRPr lang="en-US" sz="2400" dirty="0" smtClean="0">
              <a:latin typeface="Courier New" pitchFamily="49" charset="0"/>
              <a:cs typeface="Courier New" pitchFamily="49" charset="0"/>
            </a:endParaRPr>
          </a:p>
          <a:p>
            <a:r>
              <a:rPr lang="en-US" sz="2400" dirty="0" smtClean="0">
                <a:latin typeface="Courier New" pitchFamily="49" charset="0"/>
                <a:cs typeface="Courier New" pitchFamily="49" charset="0"/>
              </a:rPr>
              <a:t>y</a:t>
            </a:r>
            <a:r>
              <a:rPr lang="en-US" sz="2400" baseline="-25000" dirty="0" smtClean="0">
                <a:latin typeface="Courier New" pitchFamily="49" charset="0"/>
                <a:cs typeface="Courier New" pitchFamily="49" charset="0"/>
              </a:rPr>
              <a:t>1</a:t>
            </a:r>
            <a:r>
              <a:rPr lang="en-US" sz="2400" dirty="0" smtClean="0">
                <a:latin typeface="Courier New" pitchFamily="49" charset="0"/>
                <a:cs typeface="Courier New" pitchFamily="49" charset="0"/>
              </a:rPr>
              <a:t> = </a:t>
            </a:r>
            <a:r>
              <a:rPr lang="en-US" sz="2400" dirty="0" err="1" smtClean="0">
                <a:latin typeface="Courier New" pitchFamily="49" charset="0"/>
                <a:cs typeface="Courier New" pitchFamily="49" charset="0"/>
              </a:rPr>
              <a:t>abd</a:t>
            </a:r>
            <a:endParaRPr lang="en-US" sz="2400" dirty="0">
              <a:latin typeface="Courier New" pitchFamily="49" charset="0"/>
              <a:cs typeface="Courier New" pitchFamily="49" charset="0"/>
            </a:endParaRPr>
          </a:p>
        </p:txBody>
      </p:sp>
      <p:sp>
        <p:nvSpPr>
          <p:cNvPr id="13" name="TextBox 12"/>
          <p:cNvSpPr txBox="1"/>
          <p:nvPr/>
        </p:nvSpPr>
        <p:spPr>
          <a:xfrm>
            <a:off x="3218415" y="2003648"/>
            <a:ext cx="5242017" cy="646331"/>
          </a:xfrm>
          <a:prstGeom prst="rect">
            <a:avLst/>
          </a:prstGeom>
          <a:noFill/>
        </p:spPr>
        <p:txBody>
          <a:bodyPr wrap="square" rtlCol="0">
            <a:spAutoFit/>
          </a:bodyPr>
          <a:lstStyle/>
          <a:p>
            <a:r>
              <a:rPr lang="en-US" dirty="0" err="1">
                <a:latin typeface="Courier New" pitchFamily="49" charset="0"/>
                <a:cs typeface="Courier New" pitchFamily="49" charset="0"/>
              </a:rPr>
              <a:t>ab</a:t>
            </a:r>
            <a:r>
              <a:rPr lang="en-US" dirty="0" smtClean="0"/>
              <a:t> is the shared cofactor, but does not appear on neither of the outputs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11" y="2708920"/>
            <a:ext cx="8286449" cy="2593879"/>
          </a:xfrm>
          <a:prstGeom prst="rect">
            <a:avLst/>
          </a:prstGeom>
        </p:spPr>
      </p:pic>
      <p:sp>
        <p:nvSpPr>
          <p:cNvPr id="14" name="TextBox 13"/>
          <p:cNvSpPr txBox="1"/>
          <p:nvPr/>
        </p:nvSpPr>
        <p:spPr>
          <a:xfrm>
            <a:off x="2987824" y="5302799"/>
            <a:ext cx="1705938" cy="646331"/>
          </a:xfrm>
          <a:prstGeom prst="rect">
            <a:avLst/>
          </a:prstGeom>
          <a:noFill/>
        </p:spPr>
        <p:txBody>
          <a:bodyPr wrap="square" rtlCol="0">
            <a:spAutoFit/>
          </a:bodyPr>
          <a:lstStyle/>
          <a:p>
            <a:r>
              <a:rPr lang="en-US" dirty="0" smtClean="0"/>
              <a:t>Zero-initialized ancilla available</a:t>
            </a:r>
            <a:endParaRPr lang="en-US" dirty="0"/>
          </a:p>
        </p:txBody>
      </p:sp>
      <p:cxnSp>
        <p:nvCxnSpPr>
          <p:cNvPr id="15" name="Curved Connector 14"/>
          <p:cNvCxnSpPr/>
          <p:nvPr/>
        </p:nvCxnSpPr>
        <p:spPr>
          <a:xfrm rot="16200000" flipV="1">
            <a:off x="2765516" y="5151394"/>
            <a:ext cx="328102" cy="216023"/>
          </a:xfrm>
          <a:prstGeom prst="curvedConnector3">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24128" y="5651956"/>
            <a:ext cx="2304256" cy="369332"/>
          </a:xfrm>
          <a:prstGeom prst="rect">
            <a:avLst/>
          </a:prstGeom>
          <a:noFill/>
        </p:spPr>
        <p:txBody>
          <a:bodyPr wrap="square" rtlCol="0">
            <a:spAutoFit/>
          </a:bodyPr>
          <a:lstStyle/>
          <a:p>
            <a:r>
              <a:rPr lang="en-US" dirty="0" smtClean="0"/>
              <a:t>Un-computation of </a:t>
            </a:r>
            <a:r>
              <a:rPr lang="en-US" dirty="0" err="1">
                <a:latin typeface="Courier New" pitchFamily="49" charset="0"/>
                <a:cs typeface="Courier New" pitchFamily="49" charset="0"/>
              </a:rPr>
              <a:t>ab</a:t>
            </a:r>
            <a:endParaRPr lang="en-US" dirty="0"/>
          </a:p>
        </p:txBody>
      </p:sp>
      <p:cxnSp>
        <p:nvCxnSpPr>
          <p:cNvPr id="17" name="Straight Arrow Connector 16"/>
          <p:cNvCxnSpPr/>
          <p:nvPr/>
        </p:nvCxnSpPr>
        <p:spPr>
          <a:xfrm flipH="1" flipV="1">
            <a:off x="4693762" y="5095355"/>
            <a:ext cx="1966471" cy="582915"/>
          </a:xfrm>
          <a:prstGeom prst="straightConnector1">
            <a:avLst/>
          </a:prstGeom>
          <a:ln w="19050">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660232" y="5095355"/>
            <a:ext cx="1296144" cy="582916"/>
          </a:xfrm>
          <a:prstGeom prst="straightConnector1">
            <a:avLst/>
          </a:prstGeom>
          <a:ln w="19050">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321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US" dirty="0" smtClean="0"/>
              <a:t>3-input, 6-output LUT</a:t>
            </a:r>
            <a:endParaRPr lang="en-GB" dirty="0" smtClean="0">
              <a:solidFill>
                <a:srgbClr val="FF0000"/>
              </a:solidFill>
            </a:endParaRPr>
          </a:p>
        </p:txBody>
      </p:sp>
      <p:sp>
        <p:nvSpPr>
          <p:cNvPr id="3" name="Titel 2"/>
          <p:cNvSpPr>
            <a:spLocks noGrp="1"/>
          </p:cNvSpPr>
          <p:nvPr>
            <p:ph type="title"/>
          </p:nvPr>
        </p:nvSpPr>
        <p:spPr/>
        <p:txBody>
          <a:bodyPr>
            <a:normAutofit/>
          </a:bodyPr>
          <a:lstStyle/>
          <a:p>
            <a:r>
              <a:rPr lang="en-US" dirty="0" smtClean="0"/>
              <a:t>Example</a:t>
            </a:r>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t>16-Jul-14</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t>12</a:t>
            </a:fld>
            <a:endParaRPr lang="de-DE"/>
          </a:p>
        </p:txBody>
      </p:sp>
      <p:sp>
        <p:nvSpPr>
          <p:cNvPr id="9" name="Fußzeilenplatzhalter 8"/>
          <p:cNvSpPr>
            <a:spLocks noGrp="1"/>
          </p:cNvSpPr>
          <p:nvPr>
            <p:ph type="ftr" sz="quarter" idx="11"/>
          </p:nvPr>
        </p:nvSpPr>
        <p:spPr/>
        <p:txBody>
          <a:bodyPr/>
          <a:lstStyle/>
          <a:p>
            <a:r>
              <a:rPr lang="en-US" dirty="0"/>
              <a:t>Alireza Shafaei, Mehdi Saeedi, Massoud Pedram</a:t>
            </a:r>
          </a:p>
          <a:p>
            <a:r>
              <a:rPr lang="en-US" dirty="0"/>
              <a:t>Department of Electrical </a:t>
            </a:r>
            <a:r>
              <a:rPr lang="en-US" dirty="0" smtClean="0"/>
              <a:t>Engineering, University </a:t>
            </a:r>
            <a:r>
              <a:rPr lang="en-US" dirty="0"/>
              <a:t>of Southern California</a:t>
            </a:r>
            <a:endParaRPr lang="de-DE"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7087" y="2312876"/>
            <a:ext cx="4349827" cy="2232248"/>
          </a:xfrm>
          <a:prstGeom prst="rect">
            <a:avLst/>
          </a:prstGeom>
        </p:spPr>
      </p:pic>
    </p:spTree>
    <p:extLst>
      <p:ext uri="{BB962C8B-B14F-4D97-AF65-F5344CB8AC3E}">
        <p14:creationId xmlns:p14="http://schemas.microsoft.com/office/powerpoint/2010/main" val="2520422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en-US" dirty="0" smtClean="0"/>
              <a:t>Example: Lists</a:t>
            </a:r>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t>16-Jul-14</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t>13</a:t>
            </a:fld>
            <a:endParaRPr lang="de-DE"/>
          </a:p>
        </p:txBody>
      </p:sp>
      <p:sp>
        <p:nvSpPr>
          <p:cNvPr id="9" name="Fußzeilenplatzhalter 8"/>
          <p:cNvSpPr>
            <a:spLocks noGrp="1"/>
          </p:cNvSpPr>
          <p:nvPr>
            <p:ph type="ftr" sz="quarter" idx="11"/>
          </p:nvPr>
        </p:nvSpPr>
        <p:spPr/>
        <p:txBody>
          <a:bodyPr/>
          <a:lstStyle/>
          <a:p>
            <a:r>
              <a:rPr lang="en-US" dirty="0"/>
              <a:t>Alireza Shafaei, Mehdi Saeedi, Massoud Pedram</a:t>
            </a:r>
          </a:p>
          <a:p>
            <a:r>
              <a:rPr lang="en-US" dirty="0"/>
              <a:t>Department of Electrical </a:t>
            </a:r>
            <a:r>
              <a:rPr lang="en-US" dirty="0" smtClean="0"/>
              <a:t>Engineering, University </a:t>
            </a:r>
            <a:r>
              <a:rPr lang="en-US" dirty="0"/>
              <a:t>of Southern California</a:t>
            </a:r>
            <a:endParaRPr lang="de-DE" dirty="0" smtClean="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980728"/>
            <a:ext cx="5486400" cy="208821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72" y="3706034"/>
            <a:ext cx="5486400" cy="2531278"/>
          </a:xfrm>
          <a:prstGeom prst="rect">
            <a:avLst/>
          </a:prstGeom>
        </p:spPr>
      </p:pic>
      <p:sp>
        <p:nvSpPr>
          <p:cNvPr id="14" name="TextBox 13"/>
          <p:cNvSpPr txBox="1"/>
          <p:nvPr/>
        </p:nvSpPr>
        <p:spPr>
          <a:xfrm>
            <a:off x="739358" y="1196752"/>
            <a:ext cx="2117887" cy="523220"/>
          </a:xfrm>
          <a:prstGeom prst="rect">
            <a:avLst/>
          </a:prstGeom>
          <a:noFill/>
        </p:spPr>
        <p:txBody>
          <a:bodyPr wrap="none" rtlCol="0">
            <a:spAutoFit/>
          </a:bodyPr>
          <a:lstStyle/>
          <a:p>
            <a:r>
              <a:rPr lang="en-US" sz="2800" b="1" dirty="0" err="1" smtClean="0">
                <a:solidFill>
                  <a:srgbClr val="002060"/>
                </a:solidFill>
                <a:latin typeface="Courier New" pitchFamily="49" charset="0"/>
                <a:cs typeface="Courier New" pitchFamily="49" charset="0"/>
              </a:rPr>
              <a:t>cube_list</a:t>
            </a:r>
            <a:endParaRPr lang="en-US" sz="2800" b="1" dirty="0">
              <a:solidFill>
                <a:srgbClr val="002060"/>
              </a:solidFill>
            </a:endParaRPr>
          </a:p>
        </p:txBody>
      </p:sp>
      <p:sp>
        <p:nvSpPr>
          <p:cNvPr id="15" name="TextBox 14"/>
          <p:cNvSpPr txBox="1"/>
          <p:nvPr/>
        </p:nvSpPr>
        <p:spPr>
          <a:xfrm>
            <a:off x="755576" y="1772816"/>
            <a:ext cx="2160240" cy="646331"/>
          </a:xfrm>
          <a:prstGeom prst="rect">
            <a:avLst/>
          </a:prstGeom>
          <a:noFill/>
        </p:spPr>
        <p:txBody>
          <a:bodyPr wrap="square" rtlCol="0">
            <a:spAutoFit/>
          </a:bodyPr>
          <a:lstStyle/>
          <a:p>
            <a:r>
              <a:rPr lang="en-US" dirty="0" smtClean="0"/>
              <a:t>input </a:t>
            </a:r>
            <a:r>
              <a:rPr lang="en-US" dirty="0"/>
              <a:t>to the synthesis </a:t>
            </a:r>
            <a:r>
              <a:rPr lang="en-US" dirty="0" smtClean="0"/>
              <a:t>algorithm</a:t>
            </a:r>
            <a:endParaRPr lang="en-US" dirty="0"/>
          </a:p>
        </p:txBody>
      </p:sp>
      <p:sp>
        <p:nvSpPr>
          <p:cNvPr id="16" name="TextBox 15"/>
          <p:cNvSpPr txBox="1"/>
          <p:nvPr/>
        </p:nvSpPr>
        <p:spPr>
          <a:xfrm>
            <a:off x="739358" y="3284984"/>
            <a:ext cx="4480714" cy="523220"/>
          </a:xfrm>
          <a:prstGeom prst="rect">
            <a:avLst/>
          </a:prstGeom>
          <a:noFill/>
        </p:spPr>
        <p:txBody>
          <a:bodyPr wrap="none" rtlCol="0">
            <a:spAutoFit/>
          </a:bodyPr>
          <a:lstStyle/>
          <a:p>
            <a:r>
              <a:rPr lang="en-US" sz="2800" b="1" dirty="0" err="1">
                <a:solidFill>
                  <a:srgbClr val="002060"/>
                </a:solidFill>
                <a:latin typeface="Courier New" pitchFamily="49" charset="0"/>
                <a:cs typeface="Courier New" pitchFamily="49" charset="0"/>
              </a:rPr>
              <a:t>shared_cofactor_list</a:t>
            </a:r>
            <a:endParaRPr lang="en-US" sz="2800" b="1" dirty="0">
              <a:solidFill>
                <a:srgbClr val="002060"/>
              </a:solidFill>
            </a:endParaRPr>
          </a:p>
        </p:txBody>
      </p:sp>
      <p:sp>
        <p:nvSpPr>
          <p:cNvPr id="17" name="TextBox 16"/>
          <p:cNvSpPr txBox="1"/>
          <p:nvPr/>
        </p:nvSpPr>
        <p:spPr>
          <a:xfrm>
            <a:off x="755576" y="3933056"/>
            <a:ext cx="2808312" cy="646331"/>
          </a:xfrm>
          <a:prstGeom prst="rect">
            <a:avLst/>
          </a:prstGeom>
          <a:noFill/>
        </p:spPr>
        <p:txBody>
          <a:bodyPr wrap="square" rtlCol="0">
            <a:spAutoFit/>
          </a:bodyPr>
          <a:lstStyle/>
          <a:p>
            <a:r>
              <a:rPr lang="en-US" dirty="0"/>
              <a:t>constructed by pair-wise comparison of cubes</a:t>
            </a:r>
          </a:p>
        </p:txBody>
      </p:sp>
    </p:spTree>
    <p:extLst>
      <p:ext uri="{BB962C8B-B14F-4D97-AF65-F5344CB8AC3E}">
        <p14:creationId xmlns:p14="http://schemas.microsoft.com/office/powerpoint/2010/main" val="336636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US" dirty="0" smtClean="0"/>
              <a:t>Pick a shared cofactor, implement it along with all its dependent cubes</a:t>
            </a:r>
          </a:p>
          <a:p>
            <a:r>
              <a:rPr lang="en-US" dirty="0" smtClean="0"/>
              <a:t>Which shared cofactor to choose first?</a:t>
            </a:r>
          </a:p>
        </p:txBody>
      </p:sp>
      <p:sp>
        <p:nvSpPr>
          <p:cNvPr id="3" name="Titel 2"/>
          <p:cNvSpPr>
            <a:spLocks noGrp="1"/>
          </p:cNvSpPr>
          <p:nvPr>
            <p:ph type="title"/>
          </p:nvPr>
        </p:nvSpPr>
        <p:spPr/>
        <p:txBody>
          <a:bodyPr>
            <a:normAutofit/>
          </a:bodyPr>
          <a:lstStyle/>
          <a:p>
            <a:r>
              <a:rPr lang="de-DE" dirty="0" smtClean="0"/>
              <a:t>Synthesis</a:t>
            </a:r>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t>16-Jul-14</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t>14</a:t>
            </a:fld>
            <a:endParaRPr lang="de-DE"/>
          </a:p>
        </p:txBody>
      </p:sp>
      <p:sp>
        <p:nvSpPr>
          <p:cNvPr id="9" name="Fußzeilenplatzhalter 8"/>
          <p:cNvSpPr>
            <a:spLocks noGrp="1"/>
          </p:cNvSpPr>
          <p:nvPr>
            <p:ph type="ftr" sz="quarter" idx="11"/>
          </p:nvPr>
        </p:nvSpPr>
        <p:spPr/>
        <p:txBody>
          <a:bodyPr/>
          <a:lstStyle/>
          <a:p>
            <a:r>
              <a:rPr lang="en-US" dirty="0"/>
              <a:t>Alireza Shafaei, Mehdi Saeedi, Massoud Pedram</a:t>
            </a:r>
          </a:p>
          <a:p>
            <a:r>
              <a:rPr lang="en-US" dirty="0"/>
              <a:t>Department of Electrical </a:t>
            </a:r>
            <a:r>
              <a:rPr lang="en-US" dirty="0" smtClean="0"/>
              <a:t>Engineering, University </a:t>
            </a:r>
            <a:r>
              <a:rPr lang="en-US" dirty="0"/>
              <a:t>of Southern California</a:t>
            </a:r>
            <a:endParaRPr lang="de-DE" dirty="0" smtClean="0"/>
          </a:p>
        </p:txBody>
      </p:sp>
      <p:grpSp>
        <p:nvGrpSpPr>
          <p:cNvPr id="70" name="Group 69"/>
          <p:cNvGrpSpPr/>
          <p:nvPr/>
        </p:nvGrpSpPr>
        <p:grpSpPr>
          <a:xfrm>
            <a:off x="4427984" y="2752774"/>
            <a:ext cx="3240360" cy="1180282"/>
            <a:chOff x="5274078" y="2896790"/>
            <a:chExt cx="3240360" cy="1180282"/>
          </a:xfrm>
        </p:grpSpPr>
        <p:cxnSp>
          <p:nvCxnSpPr>
            <p:cNvPr id="11" name="Straight Connector 10"/>
            <p:cNvCxnSpPr>
              <a:stCxn id="12" idx="2"/>
              <a:endCxn id="15" idx="0"/>
            </p:cNvCxnSpPr>
            <p:nvPr/>
          </p:nvCxnSpPr>
          <p:spPr>
            <a:xfrm flipH="1">
              <a:off x="5490102" y="3266122"/>
              <a:ext cx="612068" cy="441618"/>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886146" y="2896790"/>
              <a:ext cx="2016224" cy="369332"/>
              <a:chOff x="611560" y="3544862"/>
              <a:chExt cx="2016224" cy="369332"/>
            </a:xfrm>
          </p:grpSpPr>
          <p:sp>
            <p:nvSpPr>
              <p:cNvPr id="12" name="TextBox 11"/>
              <p:cNvSpPr txBox="1"/>
              <p:nvPr/>
            </p:nvSpPr>
            <p:spPr>
              <a:xfrm>
                <a:off x="611560" y="3544862"/>
                <a:ext cx="432048" cy="369332"/>
              </a:xfrm>
              <a:prstGeom prst="rect">
                <a:avLst/>
              </a:prstGeom>
              <a:noFill/>
            </p:spPr>
            <p:txBody>
              <a:bodyPr wrap="square" rtlCol="0">
                <a:spAutoFit/>
              </a:bodyPr>
              <a:lstStyle/>
              <a:p>
                <a:r>
                  <a:rPr lang="en-US" dirty="0" smtClean="0"/>
                  <a:t>S</a:t>
                </a:r>
                <a:r>
                  <a:rPr lang="en-US" baseline="-25000" dirty="0" smtClean="0"/>
                  <a:t>1</a:t>
                </a:r>
                <a:endParaRPr lang="en-US" baseline="-25000" dirty="0"/>
              </a:p>
            </p:txBody>
          </p:sp>
          <p:sp>
            <p:nvSpPr>
              <p:cNvPr id="13" name="TextBox 12"/>
              <p:cNvSpPr txBox="1"/>
              <p:nvPr/>
            </p:nvSpPr>
            <p:spPr>
              <a:xfrm>
                <a:off x="1403648" y="3544862"/>
                <a:ext cx="432048" cy="369332"/>
              </a:xfrm>
              <a:prstGeom prst="rect">
                <a:avLst/>
              </a:prstGeom>
              <a:noFill/>
            </p:spPr>
            <p:txBody>
              <a:bodyPr wrap="square" rtlCol="0">
                <a:spAutoFit/>
              </a:bodyPr>
              <a:lstStyle/>
              <a:p>
                <a:r>
                  <a:rPr lang="en-US" dirty="0" smtClean="0"/>
                  <a:t>S</a:t>
                </a:r>
                <a:r>
                  <a:rPr lang="en-US" baseline="-25000" dirty="0" smtClean="0"/>
                  <a:t>2</a:t>
                </a:r>
                <a:endParaRPr lang="en-US" baseline="-25000" dirty="0"/>
              </a:p>
            </p:txBody>
          </p:sp>
          <p:sp>
            <p:nvSpPr>
              <p:cNvPr id="14" name="TextBox 13"/>
              <p:cNvSpPr txBox="1"/>
              <p:nvPr/>
            </p:nvSpPr>
            <p:spPr>
              <a:xfrm>
                <a:off x="2195736" y="3544862"/>
                <a:ext cx="432048" cy="369332"/>
              </a:xfrm>
              <a:prstGeom prst="rect">
                <a:avLst/>
              </a:prstGeom>
              <a:noFill/>
            </p:spPr>
            <p:txBody>
              <a:bodyPr wrap="square" rtlCol="0">
                <a:spAutoFit/>
              </a:bodyPr>
              <a:lstStyle/>
              <a:p>
                <a:r>
                  <a:rPr lang="en-US" dirty="0" smtClean="0"/>
                  <a:t>S</a:t>
                </a:r>
                <a:r>
                  <a:rPr lang="en-US" baseline="-25000" dirty="0" smtClean="0"/>
                  <a:t>3</a:t>
                </a:r>
                <a:endParaRPr lang="en-US" baseline="-25000" dirty="0"/>
              </a:p>
            </p:txBody>
          </p:sp>
        </p:grpSp>
        <p:grpSp>
          <p:nvGrpSpPr>
            <p:cNvPr id="4" name="Group 3"/>
            <p:cNvGrpSpPr/>
            <p:nvPr/>
          </p:nvGrpSpPr>
          <p:grpSpPr>
            <a:xfrm>
              <a:off x="5274078" y="3707740"/>
              <a:ext cx="3240360" cy="369332"/>
              <a:chOff x="539552" y="4293096"/>
              <a:chExt cx="3240360" cy="369332"/>
            </a:xfrm>
          </p:grpSpPr>
          <p:sp>
            <p:nvSpPr>
              <p:cNvPr id="15" name="TextBox 14"/>
              <p:cNvSpPr txBox="1"/>
              <p:nvPr/>
            </p:nvSpPr>
            <p:spPr>
              <a:xfrm>
                <a:off x="539552" y="4293096"/>
                <a:ext cx="432048" cy="369332"/>
              </a:xfrm>
              <a:prstGeom prst="rect">
                <a:avLst/>
              </a:prstGeom>
              <a:noFill/>
            </p:spPr>
            <p:txBody>
              <a:bodyPr wrap="square" rtlCol="0">
                <a:spAutoFit/>
              </a:bodyPr>
              <a:lstStyle/>
              <a:p>
                <a:r>
                  <a:rPr lang="en-US" dirty="0" smtClean="0"/>
                  <a:t>C</a:t>
                </a:r>
                <a:r>
                  <a:rPr lang="en-US" baseline="-25000" dirty="0" smtClean="0"/>
                  <a:t>1</a:t>
                </a:r>
                <a:endParaRPr lang="en-US" baseline="-25000" dirty="0"/>
              </a:p>
            </p:txBody>
          </p:sp>
          <p:sp>
            <p:nvSpPr>
              <p:cNvPr id="16" name="TextBox 15"/>
              <p:cNvSpPr txBox="1"/>
              <p:nvPr/>
            </p:nvSpPr>
            <p:spPr>
              <a:xfrm>
                <a:off x="1101214" y="4293096"/>
                <a:ext cx="432048" cy="369332"/>
              </a:xfrm>
              <a:prstGeom prst="rect">
                <a:avLst/>
              </a:prstGeom>
              <a:noFill/>
            </p:spPr>
            <p:txBody>
              <a:bodyPr wrap="square" rtlCol="0">
                <a:spAutoFit/>
              </a:bodyPr>
              <a:lstStyle/>
              <a:p>
                <a:r>
                  <a:rPr lang="en-US" dirty="0" smtClean="0"/>
                  <a:t>C</a:t>
                </a:r>
                <a:r>
                  <a:rPr lang="en-US" baseline="-25000" dirty="0" smtClean="0"/>
                  <a:t>2</a:t>
                </a:r>
                <a:endParaRPr lang="en-US" baseline="-25000" dirty="0"/>
              </a:p>
            </p:txBody>
          </p:sp>
          <p:sp>
            <p:nvSpPr>
              <p:cNvPr id="17" name="TextBox 16"/>
              <p:cNvSpPr txBox="1"/>
              <p:nvPr/>
            </p:nvSpPr>
            <p:spPr>
              <a:xfrm>
                <a:off x="1662876" y="4293096"/>
                <a:ext cx="432048" cy="369332"/>
              </a:xfrm>
              <a:prstGeom prst="rect">
                <a:avLst/>
              </a:prstGeom>
              <a:noFill/>
            </p:spPr>
            <p:txBody>
              <a:bodyPr wrap="square" rtlCol="0">
                <a:spAutoFit/>
              </a:bodyPr>
              <a:lstStyle/>
              <a:p>
                <a:r>
                  <a:rPr lang="en-US" dirty="0" smtClean="0"/>
                  <a:t>C</a:t>
                </a:r>
                <a:r>
                  <a:rPr lang="en-US" baseline="-25000" dirty="0" smtClean="0"/>
                  <a:t>3</a:t>
                </a:r>
                <a:endParaRPr lang="en-US" baseline="-25000" dirty="0"/>
              </a:p>
            </p:txBody>
          </p:sp>
          <p:sp>
            <p:nvSpPr>
              <p:cNvPr id="18" name="TextBox 17"/>
              <p:cNvSpPr txBox="1"/>
              <p:nvPr/>
            </p:nvSpPr>
            <p:spPr>
              <a:xfrm>
                <a:off x="2224538" y="4293096"/>
                <a:ext cx="432048" cy="369332"/>
              </a:xfrm>
              <a:prstGeom prst="rect">
                <a:avLst/>
              </a:prstGeom>
              <a:noFill/>
            </p:spPr>
            <p:txBody>
              <a:bodyPr wrap="square" rtlCol="0">
                <a:spAutoFit/>
              </a:bodyPr>
              <a:lstStyle/>
              <a:p>
                <a:r>
                  <a:rPr lang="en-US" dirty="0" smtClean="0"/>
                  <a:t>C</a:t>
                </a:r>
                <a:r>
                  <a:rPr lang="en-US" baseline="-25000" dirty="0" smtClean="0"/>
                  <a:t>4</a:t>
                </a:r>
                <a:endParaRPr lang="en-US" baseline="-25000" dirty="0"/>
              </a:p>
            </p:txBody>
          </p:sp>
          <p:sp>
            <p:nvSpPr>
              <p:cNvPr id="19" name="TextBox 18"/>
              <p:cNvSpPr txBox="1"/>
              <p:nvPr/>
            </p:nvSpPr>
            <p:spPr>
              <a:xfrm>
                <a:off x="2786200" y="4293096"/>
                <a:ext cx="432048" cy="369332"/>
              </a:xfrm>
              <a:prstGeom prst="rect">
                <a:avLst/>
              </a:prstGeom>
              <a:noFill/>
            </p:spPr>
            <p:txBody>
              <a:bodyPr wrap="square" rtlCol="0">
                <a:spAutoFit/>
              </a:bodyPr>
              <a:lstStyle/>
              <a:p>
                <a:r>
                  <a:rPr lang="en-US" dirty="0" smtClean="0"/>
                  <a:t>C</a:t>
                </a:r>
                <a:r>
                  <a:rPr lang="en-US" baseline="-25000" dirty="0" smtClean="0"/>
                  <a:t>5</a:t>
                </a:r>
                <a:endParaRPr lang="en-US" baseline="-25000" dirty="0"/>
              </a:p>
            </p:txBody>
          </p:sp>
          <p:sp>
            <p:nvSpPr>
              <p:cNvPr id="20" name="TextBox 19"/>
              <p:cNvSpPr txBox="1"/>
              <p:nvPr/>
            </p:nvSpPr>
            <p:spPr>
              <a:xfrm>
                <a:off x="3347864" y="4293096"/>
                <a:ext cx="432048" cy="369332"/>
              </a:xfrm>
              <a:prstGeom prst="rect">
                <a:avLst/>
              </a:prstGeom>
              <a:noFill/>
            </p:spPr>
            <p:txBody>
              <a:bodyPr wrap="square" rtlCol="0">
                <a:spAutoFit/>
              </a:bodyPr>
              <a:lstStyle/>
              <a:p>
                <a:r>
                  <a:rPr lang="en-US" dirty="0" smtClean="0"/>
                  <a:t>C</a:t>
                </a:r>
                <a:r>
                  <a:rPr lang="en-US" baseline="-25000" dirty="0" smtClean="0"/>
                  <a:t>6</a:t>
                </a:r>
                <a:endParaRPr lang="en-US" baseline="-25000" dirty="0"/>
              </a:p>
            </p:txBody>
          </p:sp>
        </p:grpSp>
        <p:cxnSp>
          <p:nvCxnSpPr>
            <p:cNvPr id="23" name="Straight Connector 22"/>
            <p:cNvCxnSpPr>
              <a:stCxn id="12" idx="2"/>
              <a:endCxn id="16" idx="0"/>
            </p:cNvCxnSpPr>
            <p:nvPr/>
          </p:nvCxnSpPr>
          <p:spPr>
            <a:xfrm flipH="1">
              <a:off x="6051764" y="3266122"/>
              <a:ext cx="50406" cy="441618"/>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2" idx="2"/>
              <a:endCxn id="17" idx="0"/>
            </p:cNvCxnSpPr>
            <p:nvPr/>
          </p:nvCxnSpPr>
          <p:spPr>
            <a:xfrm>
              <a:off x="6102170" y="3266122"/>
              <a:ext cx="511256" cy="441618"/>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2"/>
              <a:endCxn id="16" idx="0"/>
            </p:cNvCxnSpPr>
            <p:nvPr/>
          </p:nvCxnSpPr>
          <p:spPr>
            <a:xfrm flipH="1">
              <a:off x="6051764" y="3266122"/>
              <a:ext cx="842494" cy="441618"/>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3" idx="2"/>
              <a:endCxn id="18" idx="0"/>
            </p:cNvCxnSpPr>
            <p:nvPr/>
          </p:nvCxnSpPr>
          <p:spPr>
            <a:xfrm>
              <a:off x="6894258" y="3266122"/>
              <a:ext cx="280830" cy="441618"/>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2"/>
              <a:endCxn id="20" idx="0"/>
            </p:cNvCxnSpPr>
            <p:nvPr/>
          </p:nvCxnSpPr>
          <p:spPr>
            <a:xfrm>
              <a:off x="7686346" y="3266122"/>
              <a:ext cx="612068" cy="441618"/>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4" idx="2"/>
              <a:endCxn id="19" idx="0"/>
            </p:cNvCxnSpPr>
            <p:nvPr/>
          </p:nvCxnSpPr>
          <p:spPr>
            <a:xfrm>
              <a:off x="7686346" y="3266122"/>
              <a:ext cx="50404" cy="441618"/>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17" idx="0"/>
            </p:cNvCxnSpPr>
            <p:nvPr/>
          </p:nvCxnSpPr>
          <p:spPr>
            <a:xfrm flipH="1">
              <a:off x="6613426" y="3266122"/>
              <a:ext cx="1072920" cy="441618"/>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5832140" y="4408958"/>
            <a:ext cx="1836204" cy="1180282"/>
            <a:chOff x="6768244" y="4480966"/>
            <a:chExt cx="1836204" cy="1180282"/>
          </a:xfrm>
        </p:grpSpPr>
        <p:grpSp>
          <p:nvGrpSpPr>
            <p:cNvPr id="46" name="Group 45"/>
            <p:cNvGrpSpPr/>
            <p:nvPr/>
          </p:nvGrpSpPr>
          <p:grpSpPr>
            <a:xfrm>
              <a:off x="6768244" y="4480966"/>
              <a:ext cx="1224136" cy="369332"/>
              <a:chOff x="1403648" y="3544862"/>
              <a:chExt cx="1224136" cy="369332"/>
            </a:xfrm>
          </p:grpSpPr>
          <p:sp>
            <p:nvSpPr>
              <p:cNvPr id="48" name="TextBox 47"/>
              <p:cNvSpPr txBox="1"/>
              <p:nvPr/>
            </p:nvSpPr>
            <p:spPr>
              <a:xfrm>
                <a:off x="1403648" y="3544862"/>
                <a:ext cx="432048" cy="369332"/>
              </a:xfrm>
              <a:prstGeom prst="rect">
                <a:avLst/>
              </a:prstGeom>
              <a:noFill/>
            </p:spPr>
            <p:txBody>
              <a:bodyPr wrap="square" rtlCol="0">
                <a:spAutoFit/>
              </a:bodyPr>
              <a:lstStyle/>
              <a:p>
                <a:r>
                  <a:rPr lang="en-US" dirty="0" smtClean="0"/>
                  <a:t>S</a:t>
                </a:r>
                <a:r>
                  <a:rPr lang="en-US" baseline="-25000" dirty="0" smtClean="0"/>
                  <a:t>2</a:t>
                </a:r>
                <a:endParaRPr lang="en-US" baseline="-25000" dirty="0"/>
              </a:p>
            </p:txBody>
          </p:sp>
          <p:sp>
            <p:nvSpPr>
              <p:cNvPr id="49" name="TextBox 48"/>
              <p:cNvSpPr txBox="1"/>
              <p:nvPr/>
            </p:nvSpPr>
            <p:spPr>
              <a:xfrm>
                <a:off x="2195736" y="3544862"/>
                <a:ext cx="432048" cy="369332"/>
              </a:xfrm>
              <a:prstGeom prst="rect">
                <a:avLst/>
              </a:prstGeom>
              <a:noFill/>
            </p:spPr>
            <p:txBody>
              <a:bodyPr wrap="square" rtlCol="0">
                <a:spAutoFit/>
              </a:bodyPr>
              <a:lstStyle/>
              <a:p>
                <a:r>
                  <a:rPr lang="en-US" dirty="0" smtClean="0"/>
                  <a:t>S</a:t>
                </a:r>
                <a:r>
                  <a:rPr lang="en-US" baseline="-25000" dirty="0" smtClean="0"/>
                  <a:t>3</a:t>
                </a:r>
                <a:endParaRPr lang="en-US" baseline="-25000" dirty="0"/>
              </a:p>
            </p:txBody>
          </p:sp>
        </p:grpSp>
        <p:grpSp>
          <p:nvGrpSpPr>
            <p:cNvPr id="50" name="Group 49"/>
            <p:cNvGrpSpPr/>
            <p:nvPr/>
          </p:nvGrpSpPr>
          <p:grpSpPr>
            <a:xfrm>
              <a:off x="7049074" y="5291916"/>
              <a:ext cx="1555374" cy="369332"/>
              <a:chOff x="2224538" y="4293096"/>
              <a:chExt cx="1555374" cy="369332"/>
            </a:xfrm>
          </p:grpSpPr>
          <p:sp>
            <p:nvSpPr>
              <p:cNvPr id="54" name="TextBox 53"/>
              <p:cNvSpPr txBox="1"/>
              <p:nvPr/>
            </p:nvSpPr>
            <p:spPr>
              <a:xfrm>
                <a:off x="2224538" y="4293096"/>
                <a:ext cx="432048" cy="369332"/>
              </a:xfrm>
              <a:prstGeom prst="rect">
                <a:avLst/>
              </a:prstGeom>
              <a:noFill/>
            </p:spPr>
            <p:txBody>
              <a:bodyPr wrap="square" rtlCol="0">
                <a:spAutoFit/>
              </a:bodyPr>
              <a:lstStyle/>
              <a:p>
                <a:r>
                  <a:rPr lang="en-US" dirty="0" smtClean="0"/>
                  <a:t>C</a:t>
                </a:r>
                <a:r>
                  <a:rPr lang="en-US" baseline="-25000" dirty="0" smtClean="0"/>
                  <a:t>4</a:t>
                </a:r>
                <a:endParaRPr lang="en-US" baseline="-25000" dirty="0"/>
              </a:p>
            </p:txBody>
          </p:sp>
          <p:sp>
            <p:nvSpPr>
              <p:cNvPr id="55" name="TextBox 54"/>
              <p:cNvSpPr txBox="1"/>
              <p:nvPr/>
            </p:nvSpPr>
            <p:spPr>
              <a:xfrm>
                <a:off x="2786200" y="4293096"/>
                <a:ext cx="432048" cy="369332"/>
              </a:xfrm>
              <a:prstGeom prst="rect">
                <a:avLst/>
              </a:prstGeom>
              <a:noFill/>
            </p:spPr>
            <p:txBody>
              <a:bodyPr wrap="square" rtlCol="0">
                <a:spAutoFit/>
              </a:bodyPr>
              <a:lstStyle/>
              <a:p>
                <a:r>
                  <a:rPr lang="en-US" dirty="0" smtClean="0"/>
                  <a:t>C</a:t>
                </a:r>
                <a:r>
                  <a:rPr lang="en-US" baseline="-25000" dirty="0" smtClean="0"/>
                  <a:t>5</a:t>
                </a:r>
                <a:endParaRPr lang="en-US" baseline="-25000" dirty="0"/>
              </a:p>
            </p:txBody>
          </p:sp>
          <p:sp>
            <p:nvSpPr>
              <p:cNvPr id="56" name="TextBox 55"/>
              <p:cNvSpPr txBox="1"/>
              <p:nvPr/>
            </p:nvSpPr>
            <p:spPr>
              <a:xfrm>
                <a:off x="3347864" y="4293096"/>
                <a:ext cx="432048" cy="369332"/>
              </a:xfrm>
              <a:prstGeom prst="rect">
                <a:avLst/>
              </a:prstGeom>
              <a:noFill/>
            </p:spPr>
            <p:txBody>
              <a:bodyPr wrap="square" rtlCol="0">
                <a:spAutoFit/>
              </a:bodyPr>
              <a:lstStyle/>
              <a:p>
                <a:r>
                  <a:rPr lang="en-US" dirty="0" smtClean="0"/>
                  <a:t>C</a:t>
                </a:r>
                <a:r>
                  <a:rPr lang="en-US" baseline="-25000" dirty="0" smtClean="0"/>
                  <a:t>6</a:t>
                </a:r>
                <a:endParaRPr lang="en-US" baseline="-25000" dirty="0"/>
              </a:p>
            </p:txBody>
          </p:sp>
        </p:grpSp>
        <p:cxnSp>
          <p:nvCxnSpPr>
            <p:cNvPr id="60" name="Straight Connector 59"/>
            <p:cNvCxnSpPr>
              <a:stCxn id="48" idx="2"/>
              <a:endCxn id="54" idx="0"/>
            </p:cNvCxnSpPr>
            <p:nvPr/>
          </p:nvCxnSpPr>
          <p:spPr>
            <a:xfrm>
              <a:off x="6984268" y="4850298"/>
              <a:ext cx="280830" cy="441618"/>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49" idx="2"/>
              <a:endCxn id="56" idx="0"/>
            </p:cNvCxnSpPr>
            <p:nvPr/>
          </p:nvCxnSpPr>
          <p:spPr>
            <a:xfrm>
              <a:off x="7776356" y="4850298"/>
              <a:ext cx="612068" cy="441618"/>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49" idx="2"/>
              <a:endCxn id="55" idx="0"/>
            </p:cNvCxnSpPr>
            <p:nvPr/>
          </p:nvCxnSpPr>
          <p:spPr>
            <a:xfrm>
              <a:off x="7776356" y="4850298"/>
              <a:ext cx="50404" cy="441618"/>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1043608" y="3019750"/>
            <a:ext cx="3168352" cy="646331"/>
          </a:xfrm>
          <a:prstGeom prst="rect">
            <a:avLst/>
          </a:prstGeom>
          <a:noFill/>
        </p:spPr>
        <p:txBody>
          <a:bodyPr wrap="square" rtlCol="0">
            <a:spAutoFit/>
          </a:bodyPr>
          <a:lstStyle/>
          <a:p>
            <a:r>
              <a:rPr lang="en-US" dirty="0" smtClean="0"/>
              <a:t>If we choose S</a:t>
            </a:r>
            <a:r>
              <a:rPr lang="en-US" baseline="-25000" dirty="0" smtClean="0"/>
              <a:t>1</a:t>
            </a:r>
            <a:r>
              <a:rPr lang="en-US" dirty="0" smtClean="0"/>
              <a:t>, then C</a:t>
            </a:r>
            <a:r>
              <a:rPr lang="en-US" baseline="-25000" dirty="0" smtClean="0"/>
              <a:t>1</a:t>
            </a:r>
            <a:r>
              <a:rPr lang="en-US" dirty="0" smtClean="0"/>
              <a:t>, C</a:t>
            </a:r>
            <a:r>
              <a:rPr lang="en-US" baseline="-25000" dirty="0" smtClean="0"/>
              <a:t>2</a:t>
            </a:r>
            <a:r>
              <a:rPr lang="en-US" dirty="0" smtClean="0"/>
              <a:t>, and C</a:t>
            </a:r>
            <a:r>
              <a:rPr lang="en-US" baseline="-25000" dirty="0" smtClean="0"/>
              <a:t>3</a:t>
            </a:r>
            <a:r>
              <a:rPr lang="en-US" dirty="0" smtClean="0"/>
              <a:t> will be created</a:t>
            </a:r>
            <a:endParaRPr lang="en-US" dirty="0"/>
          </a:p>
        </p:txBody>
      </p:sp>
      <p:sp>
        <p:nvSpPr>
          <p:cNvPr id="69" name="TextBox 68"/>
          <p:cNvSpPr txBox="1"/>
          <p:nvPr/>
        </p:nvSpPr>
        <p:spPr>
          <a:xfrm>
            <a:off x="1043608" y="4675934"/>
            <a:ext cx="3456384" cy="646331"/>
          </a:xfrm>
          <a:prstGeom prst="rect">
            <a:avLst/>
          </a:prstGeom>
          <a:noFill/>
        </p:spPr>
        <p:txBody>
          <a:bodyPr wrap="square" rtlCol="0">
            <a:spAutoFit/>
          </a:bodyPr>
          <a:lstStyle/>
          <a:p>
            <a:r>
              <a:rPr lang="en-US" dirty="0" smtClean="0"/>
              <a:t>After removing S</a:t>
            </a:r>
            <a:r>
              <a:rPr lang="en-US" baseline="-25000" dirty="0" smtClean="0"/>
              <a:t>1</a:t>
            </a:r>
            <a:r>
              <a:rPr lang="en-US" dirty="0" smtClean="0"/>
              <a:t>, C</a:t>
            </a:r>
            <a:r>
              <a:rPr lang="en-US" baseline="-25000" dirty="0" smtClean="0"/>
              <a:t>1</a:t>
            </a:r>
            <a:r>
              <a:rPr lang="en-US" dirty="0" smtClean="0"/>
              <a:t>, C</a:t>
            </a:r>
            <a:r>
              <a:rPr lang="en-US" baseline="-25000" dirty="0" smtClean="0"/>
              <a:t>2</a:t>
            </a:r>
            <a:r>
              <a:rPr lang="en-US" dirty="0" smtClean="0"/>
              <a:t>, and C</a:t>
            </a:r>
            <a:r>
              <a:rPr lang="en-US" baseline="-25000" dirty="0" smtClean="0"/>
              <a:t>3</a:t>
            </a:r>
            <a:r>
              <a:rPr lang="en-US" dirty="0" smtClean="0"/>
              <a:t>, S</a:t>
            </a:r>
            <a:r>
              <a:rPr lang="en-US" baseline="-25000" dirty="0" smtClean="0"/>
              <a:t>2</a:t>
            </a:r>
            <a:r>
              <a:rPr lang="en-US" dirty="0" smtClean="0"/>
              <a:t> is no more a shared cofactor</a:t>
            </a:r>
            <a:endParaRPr lang="en-US" dirty="0"/>
          </a:p>
        </p:txBody>
      </p:sp>
      <p:sp>
        <p:nvSpPr>
          <p:cNvPr id="72" name="Arc 71"/>
          <p:cNvSpPr/>
          <p:nvPr/>
        </p:nvSpPr>
        <p:spPr>
          <a:xfrm>
            <a:off x="7308304" y="3717032"/>
            <a:ext cx="648072" cy="865837"/>
          </a:xfrm>
          <a:prstGeom prst="arc">
            <a:avLst>
              <a:gd name="adj1" fmla="val 17037427"/>
              <a:gd name="adj2" fmla="val 4664169"/>
            </a:avLst>
          </a:prstGeom>
          <a:ln w="15875">
            <a:solidFill>
              <a:srgbClr val="00206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4" name="Straight Connector 73"/>
          <p:cNvCxnSpPr/>
          <p:nvPr/>
        </p:nvCxnSpPr>
        <p:spPr>
          <a:xfrm>
            <a:off x="5814394" y="4437112"/>
            <a:ext cx="374185" cy="3411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5814394" y="4423752"/>
            <a:ext cx="337924" cy="371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2843808" y="5733256"/>
            <a:ext cx="3456384" cy="369332"/>
          </a:xfrm>
          <a:prstGeom prst="rect">
            <a:avLst/>
          </a:prstGeom>
          <a:noFill/>
        </p:spPr>
        <p:txBody>
          <a:bodyPr wrap="square" rtlCol="0">
            <a:spAutoFit/>
          </a:bodyPr>
          <a:lstStyle/>
          <a:p>
            <a:r>
              <a:rPr lang="en-US" dirty="0" smtClean="0"/>
              <a:t>S</a:t>
            </a:r>
            <a:r>
              <a:rPr lang="en-US" baseline="-25000" dirty="0" smtClean="0"/>
              <a:t>i</a:t>
            </a:r>
            <a:r>
              <a:rPr lang="en-US" dirty="0" smtClean="0"/>
              <a:t>: shared cofactors,  </a:t>
            </a:r>
            <a:r>
              <a:rPr lang="en-US" dirty="0" err="1" smtClean="0"/>
              <a:t>C</a:t>
            </a:r>
            <a:r>
              <a:rPr lang="en-US" baseline="-25000" dirty="0" err="1" smtClean="0"/>
              <a:t>i</a:t>
            </a:r>
            <a:r>
              <a:rPr lang="en-US" dirty="0" smtClean="0"/>
              <a:t>: cubes</a:t>
            </a:r>
            <a:endParaRPr lang="en-US" dirty="0"/>
          </a:p>
        </p:txBody>
      </p:sp>
    </p:spTree>
    <p:extLst>
      <p:ext uri="{BB962C8B-B14F-4D97-AF65-F5344CB8AC3E}">
        <p14:creationId xmlns:p14="http://schemas.microsoft.com/office/powerpoint/2010/main" val="1894101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US" dirty="0"/>
              <a:t>Exhaustive search until depth </a:t>
            </a:r>
            <a:r>
              <a:rPr lang="en-US" i="1" dirty="0" smtClean="0"/>
              <a:t>d</a:t>
            </a:r>
          </a:p>
          <a:p>
            <a:r>
              <a:rPr lang="en-US" dirty="0" smtClean="0"/>
              <a:t>Find path </a:t>
            </a:r>
            <a:r>
              <a:rPr lang="en-US" i="1" dirty="0" smtClean="0"/>
              <a:t>p</a:t>
            </a:r>
            <a:r>
              <a:rPr lang="en-US" dirty="0" smtClean="0"/>
              <a:t> with the lowest cost</a:t>
            </a:r>
          </a:p>
          <a:p>
            <a:r>
              <a:rPr lang="en-US" dirty="0" smtClean="0"/>
              <a:t>Pick the first node (from top) in </a:t>
            </a:r>
            <a:r>
              <a:rPr lang="en-US" i="1" dirty="0" smtClean="0"/>
              <a:t>p</a:t>
            </a:r>
            <a:r>
              <a:rPr lang="en-US" dirty="0" smtClean="0"/>
              <a:t> as the shared cofactor</a:t>
            </a:r>
          </a:p>
          <a:p>
            <a:endParaRPr lang="en-US" dirty="0" smtClean="0"/>
          </a:p>
        </p:txBody>
      </p:sp>
      <p:sp>
        <p:nvSpPr>
          <p:cNvPr id="3" name="Titel 2"/>
          <p:cNvSpPr>
            <a:spLocks noGrp="1"/>
          </p:cNvSpPr>
          <p:nvPr>
            <p:ph type="title"/>
          </p:nvPr>
        </p:nvSpPr>
        <p:spPr/>
        <p:txBody>
          <a:bodyPr>
            <a:normAutofit/>
          </a:bodyPr>
          <a:lstStyle/>
          <a:p>
            <a:r>
              <a:rPr lang="de-DE" dirty="0" smtClean="0"/>
              <a:t>Look-ahead Search</a:t>
            </a:r>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t>16-Jul-14</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t>15</a:t>
            </a:fld>
            <a:endParaRPr lang="de-DE"/>
          </a:p>
        </p:txBody>
      </p:sp>
      <p:sp>
        <p:nvSpPr>
          <p:cNvPr id="9" name="Fußzeilenplatzhalter 8"/>
          <p:cNvSpPr>
            <a:spLocks noGrp="1"/>
          </p:cNvSpPr>
          <p:nvPr>
            <p:ph type="ftr" sz="quarter" idx="11"/>
          </p:nvPr>
        </p:nvSpPr>
        <p:spPr/>
        <p:txBody>
          <a:bodyPr/>
          <a:lstStyle/>
          <a:p>
            <a:r>
              <a:rPr lang="en-US" dirty="0"/>
              <a:t>Alireza Shafaei, Mehdi Saeedi, Massoud Pedram</a:t>
            </a:r>
          </a:p>
          <a:p>
            <a:r>
              <a:rPr lang="en-US" dirty="0"/>
              <a:t>Department of Electrical </a:t>
            </a:r>
            <a:r>
              <a:rPr lang="en-US" dirty="0" smtClean="0"/>
              <a:t>Engineering, University </a:t>
            </a:r>
            <a:r>
              <a:rPr lang="en-US" dirty="0"/>
              <a:t>of Southern California</a:t>
            </a:r>
            <a:endParaRPr lang="de-DE" dirty="0" smtClean="0"/>
          </a:p>
        </p:txBody>
      </p:sp>
      <p:grpSp>
        <p:nvGrpSpPr>
          <p:cNvPr id="5" name="Group 4"/>
          <p:cNvGrpSpPr/>
          <p:nvPr/>
        </p:nvGrpSpPr>
        <p:grpSpPr>
          <a:xfrm>
            <a:off x="2306792" y="3083024"/>
            <a:ext cx="4530416" cy="2362200"/>
            <a:chOff x="2348057" y="3083024"/>
            <a:chExt cx="4530416" cy="2362200"/>
          </a:xfrm>
        </p:grpSpPr>
        <p:sp>
          <p:nvSpPr>
            <p:cNvPr id="43" name="Flowchart: Connector 42"/>
            <p:cNvSpPr/>
            <p:nvPr/>
          </p:nvSpPr>
          <p:spPr>
            <a:xfrm>
              <a:off x="5604441" y="3659088"/>
              <a:ext cx="457200" cy="457200"/>
            </a:xfrm>
            <a:prstGeom prst="flowChartConnector">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44" name="Flowchart: Connector 43"/>
            <p:cNvSpPr/>
            <p:nvPr/>
          </p:nvSpPr>
          <p:spPr>
            <a:xfrm>
              <a:off x="4521825" y="3083024"/>
              <a:ext cx="182880" cy="18288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Flowchart: Connector 44"/>
            <p:cNvSpPr/>
            <p:nvPr/>
          </p:nvSpPr>
          <p:spPr>
            <a:xfrm>
              <a:off x="5743131" y="3809464"/>
              <a:ext cx="182880" cy="182880"/>
            </a:xfrm>
            <a:prstGeom prst="flowChartConnector">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7" name="Flowchart: Connector 46"/>
            <p:cNvSpPr/>
            <p:nvPr/>
          </p:nvSpPr>
          <p:spPr>
            <a:xfrm>
              <a:off x="4699589" y="388718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Flowchart: Connector 50"/>
            <p:cNvSpPr/>
            <p:nvPr/>
          </p:nvSpPr>
          <p:spPr>
            <a:xfrm>
              <a:off x="4843607" y="388718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Flowchart: Connector 51"/>
            <p:cNvSpPr/>
            <p:nvPr/>
          </p:nvSpPr>
          <p:spPr>
            <a:xfrm>
              <a:off x="4987625" y="388718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Flowchart: Connector 52"/>
            <p:cNvSpPr/>
            <p:nvPr/>
          </p:nvSpPr>
          <p:spPr>
            <a:xfrm>
              <a:off x="3300520" y="3809464"/>
              <a:ext cx="182880" cy="18288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Flowchart: Connector 56"/>
            <p:cNvSpPr/>
            <p:nvPr/>
          </p:nvSpPr>
          <p:spPr>
            <a:xfrm>
              <a:off x="2700645" y="4535904"/>
              <a:ext cx="182880" cy="18288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Flowchart: Connector 57"/>
            <p:cNvSpPr/>
            <p:nvPr/>
          </p:nvSpPr>
          <p:spPr>
            <a:xfrm>
              <a:off x="3900393" y="4535904"/>
              <a:ext cx="182880" cy="18288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Flowchart: Connector 58"/>
            <p:cNvSpPr/>
            <p:nvPr/>
          </p:nvSpPr>
          <p:spPr>
            <a:xfrm>
              <a:off x="3234225" y="461362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Flowchart: Connector 62"/>
            <p:cNvSpPr/>
            <p:nvPr/>
          </p:nvSpPr>
          <p:spPr>
            <a:xfrm>
              <a:off x="3378243" y="461362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4" name="Flowchart: Connector 63"/>
            <p:cNvSpPr/>
            <p:nvPr/>
          </p:nvSpPr>
          <p:spPr>
            <a:xfrm>
              <a:off x="3522261" y="461362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5" name="Flowchart: Connector 64"/>
            <p:cNvSpPr/>
            <p:nvPr/>
          </p:nvSpPr>
          <p:spPr>
            <a:xfrm>
              <a:off x="5143256" y="4535904"/>
              <a:ext cx="182880" cy="182880"/>
            </a:xfrm>
            <a:prstGeom prst="flowChartConnector">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6" name="Flowchart: Connector 65"/>
            <p:cNvSpPr/>
            <p:nvPr/>
          </p:nvSpPr>
          <p:spPr>
            <a:xfrm>
              <a:off x="6343005" y="4535904"/>
              <a:ext cx="182880" cy="18288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Flowchart: Connector 66"/>
            <p:cNvSpPr/>
            <p:nvPr/>
          </p:nvSpPr>
          <p:spPr>
            <a:xfrm>
              <a:off x="5676836" y="461362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Flowchart: Connector 72"/>
            <p:cNvSpPr/>
            <p:nvPr/>
          </p:nvSpPr>
          <p:spPr>
            <a:xfrm>
              <a:off x="5820854" y="461362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5" name="Flowchart: Connector 74"/>
            <p:cNvSpPr/>
            <p:nvPr/>
          </p:nvSpPr>
          <p:spPr>
            <a:xfrm>
              <a:off x="5964872" y="461362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6" name="Flowchart: Connector 75"/>
            <p:cNvSpPr/>
            <p:nvPr/>
          </p:nvSpPr>
          <p:spPr>
            <a:xfrm>
              <a:off x="2348057" y="5262344"/>
              <a:ext cx="182880" cy="18288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Flowchart: Connector 76"/>
            <p:cNvSpPr/>
            <p:nvPr/>
          </p:nvSpPr>
          <p:spPr>
            <a:xfrm>
              <a:off x="3079577" y="5262344"/>
              <a:ext cx="182880" cy="18288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Flowchart: Connector 78"/>
            <p:cNvSpPr/>
            <p:nvPr/>
          </p:nvSpPr>
          <p:spPr>
            <a:xfrm>
              <a:off x="2647523" y="534006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Flowchart: Connector 79"/>
            <p:cNvSpPr/>
            <p:nvPr/>
          </p:nvSpPr>
          <p:spPr>
            <a:xfrm>
              <a:off x="2791541" y="534006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1" name="Flowchart: Connector 80"/>
            <p:cNvSpPr/>
            <p:nvPr/>
          </p:nvSpPr>
          <p:spPr>
            <a:xfrm>
              <a:off x="2935559" y="534006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2" name="Flowchart: Connector 81"/>
            <p:cNvSpPr/>
            <p:nvPr/>
          </p:nvSpPr>
          <p:spPr>
            <a:xfrm>
              <a:off x="3547805" y="5262344"/>
              <a:ext cx="182880" cy="18288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Flowchart: Connector 82"/>
            <p:cNvSpPr/>
            <p:nvPr/>
          </p:nvSpPr>
          <p:spPr>
            <a:xfrm>
              <a:off x="4279325" y="5262344"/>
              <a:ext cx="182880" cy="18288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Flowchart: Connector 83"/>
            <p:cNvSpPr/>
            <p:nvPr/>
          </p:nvSpPr>
          <p:spPr>
            <a:xfrm>
              <a:off x="3847271" y="534006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Flowchart: Connector 84"/>
            <p:cNvSpPr/>
            <p:nvPr/>
          </p:nvSpPr>
          <p:spPr>
            <a:xfrm>
              <a:off x="3991289" y="534006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6" name="Flowchart: Connector 85"/>
            <p:cNvSpPr/>
            <p:nvPr/>
          </p:nvSpPr>
          <p:spPr>
            <a:xfrm>
              <a:off x="4135307" y="534006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7" name="Flowchart: Connector 86"/>
            <p:cNvSpPr/>
            <p:nvPr/>
          </p:nvSpPr>
          <p:spPr>
            <a:xfrm>
              <a:off x="4764324" y="5262344"/>
              <a:ext cx="182880" cy="18288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Flowchart: Connector 87"/>
            <p:cNvSpPr/>
            <p:nvPr/>
          </p:nvSpPr>
          <p:spPr>
            <a:xfrm>
              <a:off x="5495844" y="5262344"/>
              <a:ext cx="182880" cy="182880"/>
            </a:xfrm>
            <a:prstGeom prst="flowChartConnector">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9" name="Flowchart: Connector 88"/>
            <p:cNvSpPr/>
            <p:nvPr/>
          </p:nvSpPr>
          <p:spPr>
            <a:xfrm>
              <a:off x="5063790" y="534006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0" name="Flowchart: Connector 89"/>
            <p:cNvSpPr/>
            <p:nvPr/>
          </p:nvSpPr>
          <p:spPr>
            <a:xfrm>
              <a:off x="5207808" y="534006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1" name="Flowchart: Connector 90"/>
            <p:cNvSpPr/>
            <p:nvPr/>
          </p:nvSpPr>
          <p:spPr>
            <a:xfrm>
              <a:off x="5351826" y="534006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2" name="Flowchart: Connector 91"/>
            <p:cNvSpPr/>
            <p:nvPr/>
          </p:nvSpPr>
          <p:spPr>
            <a:xfrm>
              <a:off x="5964073" y="5262344"/>
              <a:ext cx="182880" cy="18288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Flowchart: Connector 92"/>
            <p:cNvSpPr/>
            <p:nvPr/>
          </p:nvSpPr>
          <p:spPr>
            <a:xfrm>
              <a:off x="6695593" y="5262344"/>
              <a:ext cx="182880" cy="18288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Flowchart: Connector 93"/>
            <p:cNvSpPr/>
            <p:nvPr/>
          </p:nvSpPr>
          <p:spPr>
            <a:xfrm>
              <a:off x="6263539" y="534006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5" name="Flowchart: Connector 94"/>
            <p:cNvSpPr/>
            <p:nvPr/>
          </p:nvSpPr>
          <p:spPr>
            <a:xfrm>
              <a:off x="6407557" y="534006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6" name="Flowchart: Connector 95"/>
            <p:cNvSpPr/>
            <p:nvPr/>
          </p:nvSpPr>
          <p:spPr>
            <a:xfrm>
              <a:off x="6551575" y="534006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97" name="Straight Connector 96"/>
            <p:cNvCxnSpPr>
              <a:stCxn id="44" idx="4"/>
              <a:endCxn id="53" idx="0"/>
            </p:cNvCxnSpPr>
            <p:nvPr/>
          </p:nvCxnSpPr>
          <p:spPr>
            <a:xfrm flipH="1">
              <a:off x="3391960" y="3265904"/>
              <a:ext cx="1221305" cy="54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a:endCxn id="45" idx="0"/>
            </p:cNvCxnSpPr>
            <p:nvPr/>
          </p:nvCxnSpPr>
          <p:spPr>
            <a:xfrm>
              <a:off x="4600094" y="3265904"/>
              <a:ext cx="1234477" cy="54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53" idx="4"/>
              <a:endCxn id="57" idx="0"/>
            </p:cNvCxnSpPr>
            <p:nvPr/>
          </p:nvCxnSpPr>
          <p:spPr>
            <a:xfrm flipH="1">
              <a:off x="2792085" y="3992344"/>
              <a:ext cx="599875" cy="54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a:endCxn id="58" idx="0"/>
            </p:cNvCxnSpPr>
            <p:nvPr/>
          </p:nvCxnSpPr>
          <p:spPr>
            <a:xfrm>
              <a:off x="3391959" y="3992344"/>
              <a:ext cx="599874" cy="54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45" idx="4"/>
              <a:endCxn id="65" idx="0"/>
            </p:cNvCxnSpPr>
            <p:nvPr/>
          </p:nvCxnSpPr>
          <p:spPr>
            <a:xfrm flipH="1">
              <a:off x="5234696" y="3992344"/>
              <a:ext cx="599875" cy="54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57" idx="4"/>
              <a:endCxn id="76" idx="0"/>
            </p:cNvCxnSpPr>
            <p:nvPr/>
          </p:nvCxnSpPr>
          <p:spPr>
            <a:xfrm flipH="1">
              <a:off x="2439497" y="4718784"/>
              <a:ext cx="352588" cy="54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a:endCxn id="82" idx="0"/>
            </p:cNvCxnSpPr>
            <p:nvPr/>
          </p:nvCxnSpPr>
          <p:spPr>
            <a:xfrm flipH="1">
              <a:off x="3639245" y="4718784"/>
              <a:ext cx="352044" cy="54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45" idx="4"/>
              <a:endCxn id="66" idx="0"/>
            </p:cNvCxnSpPr>
            <p:nvPr/>
          </p:nvCxnSpPr>
          <p:spPr>
            <a:xfrm>
              <a:off x="5834571" y="3992344"/>
              <a:ext cx="599874" cy="54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a:endCxn id="77" idx="0"/>
            </p:cNvCxnSpPr>
            <p:nvPr/>
          </p:nvCxnSpPr>
          <p:spPr>
            <a:xfrm>
              <a:off x="2792085" y="4718784"/>
              <a:ext cx="378932" cy="54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a:endCxn id="83" idx="0"/>
            </p:cNvCxnSpPr>
            <p:nvPr/>
          </p:nvCxnSpPr>
          <p:spPr>
            <a:xfrm>
              <a:off x="3991833" y="4718784"/>
              <a:ext cx="378932" cy="54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65" idx="4"/>
              <a:endCxn id="87" idx="0"/>
            </p:cNvCxnSpPr>
            <p:nvPr/>
          </p:nvCxnSpPr>
          <p:spPr>
            <a:xfrm flipH="1">
              <a:off x="4855764" y="4718784"/>
              <a:ext cx="378932" cy="54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66" idx="4"/>
              <a:endCxn id="92" idx="0"/>
            </p:cNvCxnSpPr>
            <p:nvPr/>
          </p:nvCxnSpPr>
          <p:spPr>
            <a:xfrm flipH="1">
              <a:off x="6055513" y="4718784"/>
              <a:ext cx="378932" cy="54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88" idx="0"/>
            </p:cNvCxnSpPr>
            <p:nvPr/>
          </p:nvCxnSpPr>
          <p:spPr>
            <a:xfrm>
              <a:off x="5234696" y="4718784"/>
              <a:ext cx="352588" cy="54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93" idx="0"/>
            </p:cNvCxnSpPr>
            <p:nvPr/>
          </p:nvCxnSpPr>
          <p:spPr>
            <a:xfrm>
              <a:off x="6434989" y="4718784"/>
              <a:ext cx="352044" cy="543560"/>
            </a:xfrm>
            <a:prstGeom prst="line">
              <a:avLst/>
            </a:prstGeom>
          </p:spPr>
          <p:style>
            <a:lnRef idx="1">
              <a:schemeClr val="accent1"/>
            </a:lnRef>
            <a:fillRef idx="0">
              <a:schemeClr val="accent1"/>
            </a:fillRef>
            <a:effectRef idx="0">
              <a:schemeClr val="accent1"/>
            </a:effectRef>
            <a:fontRef idx="minor">
              <a:schemeClr val="tx1"/>
            </a:fontRef>
          </p:style>
        </p:cxnSp>
        <p:sp>
          <p:nvSpPr>
            <p:cNvPr id="111" name="Flowchart: Connector 110"/>
            <p:cNvSpPr/>
            <p:nvPr/>
          </p:nvSpPr>
          <p:spPr>
            <a:xfrm>
              <a:off x="4205486" y="388718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2" name="Flowchart: Connector 111"/>
            <p:cNvSpPr/>
            <p:nvPr/>
          </p:nvSpPr>
          <p:spPr>
            <a:xfrm>
              <a:off x="4349504" y="388718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3" name="Flowchart: Connector 112"/>
            <p:cNvSpPr/>
            <p:nvPr/>
          </p:nvSpPr>
          <p:spPr>
            <a:xfrm>
              <a:off x="4493522" y="3887188"/>
              <a:ext cx="27432" cy="274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14" name="TextBox 113"/>
          <p:cNvSpPr txBox="1"/>
          <p:nvPr/>
        </p:nvSpPr>
        <p:spPr>
          <a:xfrm>
            <a:off x="179513" y="3573016"/>
            <a:ext cx="2088231" cy="646331"/>
          </a:xfrm>
          <a:prstGeom prst="rect">
            <a:avLst/>
          </a:prstGeom>
          <a:noFill/>
        </p:spPr>
        <p:txBody>
          <a:bodyPr wrap="square" rtlCol="0">
            <a:spAutoFit/>
          </a:bodyPr>
          <a:lstStyle/>
          <a:p>
            <a:pPr algn="ctr"/>
            <a:r>
              <a:rPr lang="en-US" dirty="0" smtClean="0"/>
              <a:t>Level-0 shared cofactors</a:t>
            </a:r>
            <a:endParaRPr lang="en-US" dirty="0"/>
          </a:p>
        </p:txBody>
      </p:sp>
      <p:sp>
        <p:nvSpPr>
          <p:cNvPr id="116" name="TextBox 115"/>
          <p:cNvSpPr txBox="1"/>
          <p:nvPr/>
        </p:nvSpPr>
        <p:spPr>
          <a:xfrm>
            <a:off x="76672" y="4293096"/>
            <a:ext cx="2191072" cy="646331"/>
          </a:xfrm>
          <a:prstGeom prst="rect">
            <a:avLst/>
          </a:prstGeom>
          <a:noFill/>
        </p:spPr>
        <p:txBody>
          <a:bodyPr wrap="square" rtlCol="0">
            <a:spAutoFit/>
          </a:bodyPr>
          <a:lstStyle/>
          <a:p>
            <a:pPr algn="ctr"/>
            <a:r>
              <a:rPr lang="en-US" dirty="0" smtClean="0"/>
              <a:t>Remaining shared cofactors at Level-</a:t>
            </a:r>
            <a:r>
              <a:rPr lang="en-US" dirty="0" err="1" smtClean="0"/>
              <a:t>i</a:t>
            </a:r>
            <a:endParaRPr lang="en-US" dirty="0"/>
          </a:p>
        </p:txBody>
      </p:sp>
      <p:sp>
        <p:nvSpPr>
          <p:cNvPr id="117" name="TextBox 116"/>
          <p:cNvSpPr txBox="1"/>
          <p:nvPr/>
        </p:nvSpPr>
        <p:spPr>
          <a:xfrm>
            <a:off x="7334557" y="3902097"/>
            <a:ext cx="1269891" cy="646331"/>
          </a:xfrm>
          <a:prstGeom prst="rect">
            <a:avLst/>
          </a:prstGeom>
          <a:noFill/>
        </p:spPr>
        <p:txBody>
          <a:bodyPr wrap="square" rtlCol="0">
            <a:spAutoFit/>
          </a:bodyPr>
          <a:lstStyle/>
          <a:p>
            <a:pPr algn="ctr"/>
            <a:r>
              <a:rPr lang="en-US" dirty="0" smtClean="0"/>
              <a:t>look-ahead depth</a:t>
            </a:r>
            <a:endParaRPr lang="en-US" dirty="0"/>
          </a:p>
        </p:txBody>
      </p:sp>
      <p:cxnSp>
        <p:nvCxnSpPr>
          <p:cNvPr id="21" name="Straight Arrow Connector 20"/>
          <p:cNvCxnSpPr/>
          <p:nvPr/>
        </p:nvCxnSpPr>
        <p:spPr>
          <a:xfrm>
            <a:off x="7164288" y="3083024"/>
            <a:ext cx="0" cy="228447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979712" y="3861048"/>
            <a:ext cx="105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2123728" y="4616261"/>
            <a:ext cx="396676"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5796136" y="3212976"/>
            <a:ext cx="617477" cy="769441"/>
          </a:xfrm>
          <a:prstGeom prst="rect">
            <a:avLst/>
          </a:prstGeom>
          <a:noFill/>
        </p:spPr>
        <p:txBody>
          <a:bodyPr wrap="none" rtlCol="0">
            <a:spAutoFit/>
          </a:bodyPr>
          <a:lstStyle/>
          <a:p>
            <a:r>
              <a:rPr lang="en-US" sz="4400" b="1" dirty="0" smtClean="0">
                <a:solidFill>
                  <a:srgbClr val="00B050"/>
                </a:solidFill>
                <a:sym typeface="Wingdings 2"/>
              </a:rPr>
              <a:t></a:t>
            </a:r>
            <a:endParaRPr lang="en-US" sz="4400" b="1" dirty="0">
              <a:solidFill>
                <a:srgbClr val="00B050"/>
              </a:solidFill>
            </a:endParaRPr>
          </a:p>
        </p:txBody>
      </p:sp>
    </p:spTree>
    <p:extLst>
      <p:ext uri="{BB962C8B-B14F-4D97-AF65-F5344CB8AC3E}">
        <p14:creationId xmlns:p14="http://schemas.microsoft.com/office/powerpoint/2010/main" val="168196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endParaRPr lang="en-US" dirty="0" smtClean="0"/>
          </a:p>
        </p:txBody>
      </p:sp>
      <p:sp>
        <p:nvSpPr>
          <p:cNvPr id="3" name="Titel 2"/>
          <p:cNvSpPr>
            <a:spLocks noGrp="1"/>
          </p:cNvSpPr>
          <p:nvPr>
            <p:ph type="title"/>
          </p:nvPr>
        </p:nvSpPr>
        <p:spPr/>
        <p:txBody>
          <a:bodyPr>
            <a:normAutofit/>
          </a:bodyPr>
          <a:lstStyle/>
          <a:p>
            <a:r>
              <a:rPr lang="de-DE" dirty="0" smtClean="0"/>
              <a:t>Synthesis Algorithm</a:t>
            </a:r>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t>16-Jul-14</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t>16</a:t>
            </a:fld>
            <a:endParaRPr lang="de-DE"/>
          </a:p>
        </p:txBody>
      </p:sp>
      <p:sp>
        <p:nvSpPr>
          <p:cNvPr id="9" name="Fußzeilenplatzhalter 8"/>
          <p:cNvSpPr>
            <a:spLocks noGrp="1"/>
          </p:cNvSpPr>
          <p:nvPr>
            <p:ph type="ftr" sz="quarter" idx="11"/>
          </p:nvPr>
        </p:nvSpPr>
        <p:spPr/>
        <p:txBody>
          <a:bodyPr/>
          <a:lstStyle/>
          <a:p>
            <a:r>
              <a:rPr lang="en-US" dirty="0"/>
              <a:t>Alireza Shafaei, Mehdi Saeedi, Massoud Pedram</a:t>
            </a:r>
          </a:p>
          <a:p>
            <a:r>
              <a:rPr lang="en-US" dirty="0"/>
              <a:t>Department of Electrical </a:t>
            </a:r>
            <a:r>
              <a:rPr lang="en-US" dirty="0" smtClean="0"/>
              <a:t>Engineering, University </a:t>
            </a:r>
            <a:r>
              <a:rPr lang="en-US" dirty="0"/>
              <a:t>of Southern California</a:t>
            </a:r>
            <a:endParaRPr lang="de-DE"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175" y="1199016"/>
            <a:ext cx="5517650" cy="4750264"/>
          </a:xfrm>
          <a:prstGeom prst="rect">
            <a:avLst/>
          </a:prstGeom>
          <a:ln>
            <a:noFill/>
          </a:ln>
          <a:effectLst>
            <a:outerShdw blurRad="292100" dist="139700" dir="2700000" algn="tl" rotWithShape="0">
              <a:srgbClr val="333333">
                <a:alpha val="65000"/>
              </a:srgbClr>
            </a:outerShdw>
          </a:effectLst>
        </p:spPr>
      </p:pic>
      <p:sp>
        <p:nvSpPr>
          <p:cNvPr id="69" name="TextBox 68"/>
          <p:cNvSpPr txBox="1"/>
          <p:nvPr/>
        </p:nvSpPr>
        <p:spPr>
          <a:xfrm>
            <a:off x="179512" y="3214717"/>
            <a:ext cx="1512167" cy="646331"/>
          </a:xfrm>
          <a:prstGeom prst="rect">
            <a:avLst/>
          </a:prstGeom>
          <a:noFill/>
        </p:spPr>
        <p:txBody>
          <a:bodyPr wrap="square" rtlCol="0">
            <a:spAutoFit/>
          </a:bodyPr>
          <a:lstStyle/>
          <a:p>
            <a:pPr algn="ctr"/>
            <a:r>
              <a:rPr lang="en-US" dirty="0" smtClean="0"/>
              <a:t>look-ahead search</a:t>
            </a:r>
            <a:endParaRPr lang="en-US" dirty="0"/>
          </a:p>
        </p:txBody>
      </p:sp>
      <p:sp>
        <p:nvSpPr>
          <p:cNvPr id="70" name="TextBox 69"/>
          <p:cNvSpPr txBox="1"/>
          <p:nvPr/>
        </p:nvSpPr>
        <p:spPr>
          <a:xfrm>
            <a:off x="179512" y="4437112"/>
            <a:ext cx="1512167" cy="369332"/>
          </a:xfrm>
          <a:prstGeom prst="rect">
            <a:avLst/>
          </a:prstGeom>
          <a:noFill/>
        </p:spPr>
        <p:txBody>
          <a:bodyPr wrap="square" rtlCol="0">
            <a:spAutoFit/>
          </a:bodyPr>
          <a:lstStyle/>
          <a:p>
            <a:pPr algn="ctr"/>
            <a:r>
              <a:rPr lang="en-US" dirty="0" smtClean="0"/>
              <a:t>synthesis</a:t>
            </a:r>
            <a:endParaRPr lang="en-US" dirty="0"/>
          </a:p>
        </p:txBody>
      </p:sp>
      <p:sp>
        <p:nvSpPr>
          <p:cNvPr id="11" name="Rounded Rectangle 10"/>
          <p:cNvSpPr/>
          <p:nvPr/>
        </p:nvSpPr>
        <p:spPr>
          <a:xfrm>
            <a:off x="1907704" y="3284984"/>
            <a:ext cx="5256584" cy="72008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1907704" y="4077072"/>
            <a:ext cx="5256584" cy="100811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urved Connector 12"/>
          <p:cNvCxnSpPr>
            <a:stCxn id="11" idx="1"/>
            <a:endCxn id="69" idx="2"/>
          </p:cNvCxnSpPr>
          <p:nvPr/>
        </p:nvCxnSpPr>
        <p:spPr>
          <a:xfrm rot="10800000" flipV="1">
            <a:off x="935596" y="3645024"/>
            <a:ext cx="972108" cy="216024"/>
          </a:xfrm>
          <a:prstGeom prst="curvedConnector4">
            <a:avLst>
              <a:gd name="adj1" fmla="val 11111"/>
              <a:gd name="adj2" fmla="val 27248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Curved Connector 77"/>
          <p:cNvCxnSpPr>
            <a:endCxn id="70" idx="2"/>
          </p:cNvCxnSpPr>
          <p:nvPr/>
        </p:nvCxnSpPr>
        <p:spPr>
          <a:xfrm rot="10800000" flipV="1">
            <a:off x="935596" y="4693786"/>
            <a:ext cx="972110" cy="112658"/>
          </a:xfrm>
          <a:prstGeom prst="curvedConnector4">
            <a:avLst>
              <a:gd name="adj1" fmla="val 13748"/>
              <a:gd name="adj2" fmla="val 409113"/>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785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US" dirty="0" smtClean="0"/>
              <a:t>Implemented in C++</a:t>
            </a:r>
          </a:p>
          <a:p>
            <a:r>
              <a:rPr lang="en-US" dirty="0" smtClean="0"/>
              <a:t>EXORCISM-4 [5] </a:t>
            </a:r>
            <a:r>
              <a:rPr lang="en-US" dirty="0"/>
              <a:t>to initially construct </a:t>
            </a:r>
            <a:r>
              <a:rPr lang="en-US" dirty="0" smtClean="0"/>
              <a:t>a minimized ESOP representation</a:t>
            </a:r>
            <a:endParaRPr lang="en-US" dirty="0"/>
          </a:p>
          <a:p>
            <a:r>
              <a:rPr lang="en-US" dirty="0" smtClean="0"/>
              <a:t>At </a:t>
            </a:r>
            <a:r>
              <a:rPr lang="en-US" dirty="0"/>
              <a:t>most one ancilla </a:t>
            </a:r>
            <a:r>
              <a:rPr lang="en-US" dirty="0" smtClean="0"/>
              <a:t>in </a:t>
            </a:r>
            <a:r>
              <a:rPr lang="en-US" dirty="0"/>
              <a:t>all </a:t>
            </a:r>
            <a:r>
              <a:rPr lang="en-US" dirty="0" smtClean="0"/>
              <a:t>circuits</a:t>
            </a:r>
            <a:endParaRPr lang="en-US" dirty="0"/>
          </a:p>
          <a:p>
            <a:r>
              <a:rPr lang="en-US" dirty="0"/>
              <a:t>3-level </a:t>
            </a:r>
            <a:r>
              <a:rPr lang="en-US" dirty="0" smtClean="0"/>
              <a:t>of look-ahead (</a:t>
            </a:r>
            <a:r>
              <a:rPr lang="en-US" i="1" dirty="0" smtClean="0"/>
              <a:t>d </a:t>
            </a:r>
            <a:r>
              <a:rPr lang="en-US" i="1" dirty="0"/>
              <a:t>= 3</a:t>
            </a:r>
            <a:r>
              <a:rPr lang="en-US" dirty="0" smtClean="0"/>
              <a:t>)</a:t>
            </a:r>
          </a:p>
          <a:p>
            <a:r>
              <a:rPr lang="en-US" dirty="0" smtClean="0"/>
              <a:t>Intel Core i7-2600, </a:t>
            </a:r>
            <a:r>
              <a:rPr lang="en-US" dirty="0"/>
              <a:t>8GB </a:t>
            </a:r>
            <a:r>
              <a:rPr lang="en-US" dirty="0" smtClean="0"/>
              <a:t>memory</a:t>
            </a:r>
          </a:p>
        </p:txBody>
      </p:sp>
      <p:sp>
        <p:nvSpPr>
          <p:cNvPr id="3" name="Titel 2"/>
          <p:cNvSpPr>
            <a:spLocks noGrp="1"/>
          </p:cNvSpPr>
          <p:nvPr>
            <p:ph type="title"/>
          </p:nvPr>
        </p:nvSpPr>
        <p:spPr/>
        <p:txBody>
          <a:bodyPr>
            <a:normAutofit/>
          </a:bodyPr>
          <a:lstStyle/>
          <a:p>
            <a:r>
              <a:rPr lang="de-DE" dirty="0" smtClean="0"/>
              <a:t>Simulation Setup</a:t>
            </a:r>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t>16-Jul-14</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t>17</a:t>
            </a:fld>
            <a:endParaRPr lang="de-DE"/>
          </a:p>
        </p:txBody>
      </p:sp>
      <p:sp>
        <p:nvSpPr>
          <p:cNvPr id="9" name="Fußzeilenplatzhalter 8"/>
          <p:cNvSpPr>
            <a:spLocks noGrp="1"/>
          </p:cNvSpPr>
          <p:nvPr>
            <p:ph type="ftr" sz="quarter" idx="11"/>
          </p:nvPr>
        </p:nvSpPr>
        <p:spPr/>
        <p:txBody>
          <a:bodyPr/>
          <a:lstStyle/>
          <a:p>
            <a:r>
              <a:rPr lang="en-US" dirty="0"/>
              <a:t>Alireza Shafaei, Mehdi Saeedi, Massoud Pedram</a:t>
            </a:r>
          </a:p>
          <a:p>
            <a:r>
              <a:rPr lang="en-US" dirty="0"/>
              <a:t>Department of Electrical </a:t>
            </a:r>
            <a:r>
              <a:rPr lang="en-US" dirty="0" smtClean="0"/>
              <a:t>Engineering, University </a:t>
            </a:r>
            <a:r>
              <a:rPr lang="en-US" dirty="0"/>
              <a:t>of Southern California</a:t>
            </a:r>
            <a:endParaRPr lang="de-DE" dirty="0" smtClean="0"/>
          </a:p>
        </p:txBody>
      </p:sp>
      <p:sp>
        <p:nvSpPr>
          <p:cNvPr id="10" name="TextBox 9"/>
          <p:cNvSpPr txBox="1"/>
          <p:nvPr/>
        </p:nvSpPr>
        <p:spPr>
          <a:xfrm>
            <a:off x="467544" y="5517232"/>
            <a:ext cx="8280920" cy="253916"/>
          </a:xfrm>
          <a:prstGeom prst="rect">
            <a:avLst/>
          </a:prstGeom>
          <a:noFill/>
        </p:spPr>
        <p:txBody>
          <a:bodyPr wrap="square" rtlCol="0">
            <a:spAutoFit/>
          </a:bodyPr>
          <a:lstStyle/>
          <a:p>
            <a:r>
              <a:rPr lang="en-US" sz="1050" dirty="0" smtClean="0"/>
              <a:t>[5] </a:t>
            </a:r>
            <a:r>
              <a:rPr lang="en-US" sz="1050" dirty="0"/>
              <a:t>A. </a:t>
            </a:r>
            <a:r>
              <a:rPr lang="en-US" sz="1050" dirty="0" err="1"/>
              <a:t>Mishchenko</a:t>
            </a:r>
            <a:r>
              <a:rPr lang="en-US" sz="1050" dirty="0"/>
              <a:t> and M. </a:t>
            </a:r>
            <a:r>
              <a:rPr lang="en-US" sz="1050" dirty="0" err="1"/>
              <a:t>Perkowski</a:t>
            </a:r>
            <a:r>
              <a:rPr lang="en-US" sz="1050" dirty="0"/>
              <a:t>, “Fast heuristic minimization </a:t>
            </a:r>
            <a:r>
              <a:rPr lang="en-US" sz="1050" dirty="0" smtClean="0"/>
              <a:t>of exclusive </a:t>
            </a:r>
            <a:r>
              <a:rPr lang="en-US" sz="1050" dirty="0"/>
              <a:t>sum-of-products,” in </a:t>
            </a:r>
            <a:r>
              <a:rPr lang="en-US" sz="1050" i="1" dirty="0"/>
              <a:t>Reed-Muller Workshop</a:t>
            </a:r>
            <a:r>
              <a:rPr lang="en-US" sz="1050" dirty="0"/>
              <a:t>, 2001.</a:t>
            </a:r>
          </a:p>
        </p:txBody>
      </p:sp>
    </p:spTree>
    <p:extLst>
      <p:ext uri="{BB962C8B-B14F-4D97-AF65-F5344CB8AC3E}">
        <p14:creationId xmlns:p14="http://schemas.microsoft.com/office/powerpoint/2010/main" val="2353713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US" dirty="0" smtClean="0"/>
              <a:t>28% (</a:t>
            </a:r>
            <a:r>
              <a:rPr lang="en-US" dirty="0"/>
              <a:t>on average </a:t>
            </a:r>
            <a:r>
              <a:rPr lang="en-US" dirty="0" smtClean="0"/>
              <a:t>) improvement over </a:t>
            </a:r>
            <a:r>
              <a:rPr lang="en-US" dirty="0"/>
              <a:t>[13</a:t>
            </a:r>
            <a:r>
              <a:rPr lang="en-US" dirty="0" smtClean="0"/>
              <a:t>]</a:t>
            </a:r>
          </a:p>
          <a:p>
            <a:pPr lvl="1">
              <a:spcBef>
                <a:spcPts val="0"/>
              </a:spcBef>
            </a:pPr>
            <a:r>
              <a:rPr lang="en-US" sz="3200" dirty="0" smtClean="0"/>
              <a:t> </a:t>
            </a:r>
            <a:r>
              <a:rPr lang="en-US" sz="2400" dirty="0" smtClean="0"/>
              <a:t>Runtime from a </a:t>
            </a:r>
            <a:r>
              <a:rPr lang="en-US" sz="2400" dirty="0"/>
              <a:t>few seconds </a:t>
            </a:r>
            <a:r>
              <a:rPr lang="en-US" sz="2400" dirty="0" smtClean="0"/>
              <a:t>to </a:t>
            </a:r>
            <a:r>
              <a:rPr lang="en-US" sz="2400" dirty="0"/>
              <a:t>about 5 </a:t>
            </a:r>
            <a:r>
              <a:rPr lang="en-US" sz="2400" dirty="0" smtClean="0"/>
              <a:t>minutes</a:t>
            </a:r>
            <a:endParaRPr lang="en-US" dirty="0" smtClean="0"/>
          </a:p>
        </p:txBody>
      </p:sp>
      <p:sp>
        <p:nvSpPr>
          <p:cNvPr id="3" name="Titel 2"/>
          <p:cNvSpPr>
            <a:spLocks noGrp="1"/>
          </p:cNvSpPr>
          <p:nvPr>
            <p:ph type="title"/>
          </p:nvPr>
        </p:nvSpPr>
        <p:spPr/>
        <p:txBody>
          <a:bodyPr>
            <a:normAutofit/>
          </a:bodyPr>
          <a:lstStyle/>
          <a:p>
            <a:r>
              <a:rPr lang="de-DE" dirty="0" smtClean="0"/>
              <a:t>Results: </a:t>
            </a:r>
            <a:r>
              <a:rPr lang="en-US" dirty="0"/>
              <a:t>MCNC Benchmarks</a:t>
            </a:r>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t>16-Jul-14</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t>18</a:t>
            </a:fld>
            <a:endParaRPr lang="de-DE"/>
          </a:p>
        </p:txBody>
      </p:sp>
      <p:sp>
        <p:nvSpPr>
          <p:cNvPr id="9" name="Fußzeilenplatzhalter 8"/>
          <p:cNvSpPr>
            <a:spLocks noGrp="1"/>
          </p:cNvSpPr>
          <p:nvPr>
            <p:ph type="ftr" sz="quarter" idx="11"/>
          </p:nvPr>
        </p:nvSpPr>
        <p:spPr/>
        <p:txBody>
          <a:bodyPr/>
          <a:lstStyle/>
          <a:p>
            <a:r>
              <a:rPr lang="en-US" dirty="0"/>
              <a:t>Alireza Shafaei, Mehdi Saeedi, Massoud Pedram</a:t>
            </a:r>
          </a:p>
          <a:p>
            <a:r>
              <a:rPr lang="en-US" dirty="0"/>
              <a:t>Department of Electrical </a:t>
            </a:r>
            <a:r>
              <a:rPr lang="en-US" dirty="0" smtClean="0"/>
              <a:t>Engineering, University </a:t>
            </a:r>
            <a:r>
              <a:rPr lang="en-US" dirty="0"/>
              <a:t>of Southern California</a:t>
            </a:r>
            <a:endParaRPr lang="de-DE"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96" y="4077072"/>
            <a:ext cx="8244408" cy="18460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840" y="2276872"/>
            <a:ext cx="7452320" cy="1816367"/>
          </a:xfrm>
          <a:prstGeom prst="rect">
            <a:avLst/>
          </a:prstGeom>
        </p:spPr>
      </p:pic>
      <p:sp>
        <p:nvSpPr>
          <p:cNvPr id="10" name="TextBox 9"/>
          <p:cNvSpPr txBox="1"/>
          <p:nvPr/>
        </p:nvSpPr>
        <p:spPr>
          <a:xfrm>
            <a:off x="467544" y="5949280"/>
            <a:ext cx="8280920" cy="415498"/>
          </a:xfrm>
          <a:prstGeom prst="rect">
            <a:avLst/>
          </a:prstGeom>
          <a:noFill/>
        </p:spPr>
        <p:txBody>
          <a:bodyPr wrap="square" rtlCol="0">
            <a:spAutoFit/>
          </a:bodyPr>
          <a:lstStyle/>
          <a:p>
            <a:r>
              <a:rPr lang="en-US" sz="1050" dirty="0" smtClean="0"/>
              <a:t>[13] </a:t>
            </a:r>
            <a:r>
              <a:rPr lang="en-US" sz="1050" dirty="0">
                <a:solidFill>
                  <a:srgbClr val="000000"/>
                </a:solidFill>
              </a:rPr>
              <a:t>N. M. </a:t>
            </a:r>
            <a:r>
              <a:rPr lang="en-US" sz="1050" dirty="0" err="1">
                <a:solidFill>
                  <a:srgbClr val="000000"/>
                </a:solidFill>
              </a:rPr>
              <a:t>Nayeem</a:t>
            </a:r>
            <a:r>
              <a:rPr lang="en-US" sz="1050" dirty="0">
                <a:solidFill>
                  <a:srgbClr val="000000"/>
                </a:solidFill>
              </a:rPr>
              <a:t> and J. E. Rice, “A shared-cube approach to ESOP-based synthesis of reversible logic,” in </a:t>
            </a:r>
            <a:r>
              <a:rPr lang="en-US" sz="1050" i="1" dirty="0" err="1">
                <a:solidFill>
                  <a:srgbClr val="000000"/>
                </a:solidFill>
              </a:rPr>
              <a:t>Facta</a:t>
            </a:r>
            <a:r>
              <a:rPr lang="en-US" sz="1050" i="1" dirty="0">
                <a:solidFill>
                  <a:srgbClr val="000000"/>
                </a:solidFill>
              </a:rPr>
              <a:t> </a:t>
            </a:r>
            <a:r>
              <a:rPr lang="en-US" sz="1050" i="1" dirty="0" err="1">
                <a:solidFill>
                  <a:srgbClr val="000000"/>
                </a:solidFill>
              </a:rPr>
              <a:t>universitatis</a:t>
            </a:r>
            <a:r>
              <a:rPr lang="en-US" sz="1050" i="1" dirty="0">
                <a:solidFill>
                  <a:srgbClr val="000000"/>
                </a:solidFill>
              </a:rPr>
              <a:t> - series: Electronics and Energetics</a:t>
            </a:r>
            <a:r>
              <a:rPr lang="en-US" sz="1050" dirty="0">
                <a:solidFill>
                  <a:srgbClr val="000000"/>
                </a:solidFill>
              </a:rPr>
              <a:t>, vol. 24, no. 3, pp. 385–402, Dec. 2011.</a:t>
            </a:r>
            <a:endParaRPr lang="en-US" sz="1050" dirty="0"/>
          </a:p>
        </p:txBody>
      </p:sp>
    </p:spTree>
    <p:extLst>
      <p:ext uri="{BB962C8B-B14F-4D97-AF65-F5344CB8AC3E}">
        <p14:creationId xmlns:p14="http://schemas.microsoft.com/office/powerpoint/2010/main" val="3879726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GB" dirty="0" smtClean="0"/>
              <a:t>Introduction</a:t>
            </a:r>
          </a:p>
          <a:p>
            <a:r>
              <a:rPr lang="en-US" dirty="0" smtClean="0"/>
              <a:t>Lookup Tables (LUT)</a:t>
            </a:r>
          </a:p>
          <a:p>
            <a:pPr lvl="1"/>
            <a:r>
              <a:rPr lang="en-US" dirty="0" smtClean="0"/>
              <a:t>Quantum Walk on Binary Welded Tree</a:t>
            </a:r>
            <a:endParaRPr lang="en-GB" dirty="0" smtClean="0"/>
          </a:p>
          <a:p>
            <a:r>
              <a:rPr lang="en-GB" dirty="0" smtClean="0"/>
              <a:t>Related Work</a:t>
            </a:r>
          </a:p>
          <a:p>
            <a:r>
              <a:rPr lang="en-GB" dirty="0" smtClean="0"/>
              <a:t>Proposed Synthesis Algorithm</a:t>
            </a:r>
          </a:p>
          <a:p>
            <a:r>
              <a:rPr lang="en-GB" dirty="0" smtClean="0"/>
              <a:t>Simulation Results</a:t>
            </a:r>
          </a:p>
          <a:p>
            <a:r>
              <a:rPr lang="en-GB" dirty="0" smtClean="0"/>
              <a:t>Conclusion</a:t>
            </a:r>
          </a:p>
        </p:txBody>
      </p:sp>
      <p:sp>
        <p:nvSpPr>
          <p:cNvPr id="3" name="Titel 2"/>
          <p:cNvSpPr>
            <a:spLocks noGrp="1"/>
          </p:cNvSpPr>
          <p:nvPr>
            <p:ph type="title"/>
          </p:nvPr>
        </p:nvSpPr>
        <p:spPr/>
        <p:txBody>
          <a:bodyPr>
            <a:normAutofit/>
          </a:bodyPr>
          <a:lstStyle/>
          <a:p>
            <a:r>
              <a:rPr lang="en-GB" dirty="0" smtClean="0"/>
              <a:t>Outline</a:t>
            </a:r>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t>16-Jul-14</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t>1</a:t>
            </a:fld>
            <a:endParaRPr lang="de-DE"/>
          </a:p>
        </p:txBody>
      </p:sp>
      <p:sp>
        <p:nvSpPr>
          <p:cNvPr id="9" name="Fußzeilenplatzhalter 8"/>
          <p:cNvSpPr>
            <a:spLocks noGrp="1"/>
          </p:cNvSpPr>
          <p:nvPr>
            <p:ph type="ftr" sz="quarter" idx="11"/>
          </p:nvPr>
        </p:nvSpPr>
        <p:spPr/>
        <p:txBody>
          <a:bodyPr/>
          <a:lstStyle/>
          <a:p>
            <a:r>
              <a:rPr lang="en-US" dirty="0"/>
              <a:t>Alireza Shafaei, Mehdi Saeedi, Massoud Pedram</a:t>
            </a:r>
          </a:p>
          <a:p>
            <a:r>
              <a:rPr lang="en-US" dirty="0"/>
              <a:t>Department of Electrical </a:t>
            </a:r>
            <a:r>
              <a:rPr lang="en-US" dirty="0" smtClean="0"/>
              <a:t>Engineering, University </a:t>
            </a:r>
            <a:r>
              <a:rPr lang="en-US" dirty="0"/>
              <a:t>of Southern California</a:t>
            </a:r>
            <a:endParaRPr lang="de-DE" dirty="0" smtClean="0"/>
          </a:p>
        </p:txBody>
      </p:sp>
    </p:spTree>
    <p:extLst>
      <p:ext uri="{BB962C8B-B14F-4D97-AF65-F5344CB8AC3E}">
        <p14:creationId xmlns:p14="http://schemas.microsoft.com/office/powerpoint/2010/main" val="1616806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196753"/>
            <a:ext cx="8229600" cy="4824536"/>
          </a:xfrm>
        </p:spPr>
        <p:txBody>
          <a:bodyPr>
            <a:normAutofit/>
          </a:bodyPr>
          <a:lstStyle/>
          <a:p>
            <a:r>
              <a:rPr lang="en-US" dirty="0" smtClean="0"/>
              <a:t>52% </a:t>
            </a:r>
            <a:r>
              <a:rPr lang="en-US" dirty="0"/>
              <a:t>(on average ) improvement over </a:t>
            </a:r>
            <a:r>
              <a:rPr lang="en-US" dirty="0" smtClean="0"/>
              <a:t>[7, Table 8]</a:t>
            </a:r>
          </a:p>
          <a:p>
            <a:pPr lvl="1">
              <a:spcBef>
                <a:spcPts val="0"/>
              </a:spcBef>
            </a:pPr>
            <a:r>
              <a:rPr lang="en-US" sz="2400" dirty="0" smtClean="0"/>
              <a:t>Runtime less </a:t>
            </a:r>
            <a:r>
              <a:rPr lang="en-US" sz="2400" dirty="0"/>
              <a:t>than one </a:t>
            </a:r>
            <a:r>
              <a:rPr lang="en-US" sz="2400" dirty="0" smtClean="0"/>
              <a:t>minute in our method</a:t>
            </a:r>
          </a:p>
          <a:p>
            <a:pPr lvl="1">
              <a:spcBef>
                <a:spcPts val="0"/>
              </a:spcBef>
            </a:pPr>
            <a:r>
              <a:rPr lang="en-US" sz="2400" dirty="0" smtClean="0"/>
              <a:t>(# </a:t>
            </a:r>
            <a:r>
              <a:rPr lang="en-US" sz="2400" dirty="0"/>
              <a:t>of Toffoli, # of </a:t>
            </a:r>
            <a:r>
              <a:rPr lang="en-US" sz="2400" dirty="0" smtClean="0"/>
              <a:t>CNOT, cost)</a:t>
            </a:r>
            <a:endParaRPr lang="en-US" sz="2400" dirty="0"/>
          </a:p>
        </p:txBody>
      </p:sp>
      <p:sp>
        <p:nvSpPr>
          <p:cNvPr id="3" name="Titel 2"/>
          <p:cNvSpPr>
            <a:spLocks noGrp="1"/>
          </p:cNvSpPr>
          <p:nvPr>
            <p:ph type="title"/>
          </p:nvPr>
        </p:nvSpPr>
        <p:spPr/>
        <p:txBody>
          <a:bodyPr>
            <a:normAutofit/>
          </a:bodyPr>
          <a:lstStyle/>
          <a:p>
            <a:r>
              <a:rPr lang="de-DE" dirty="0" smtClean="0"/>
              <a:t>Results: </a:t>
            </a:r>
            <a:r>
              <a:rPr lang="en-US" dirty="0"/>
              <a:t>Modular </a:t>
            </a:r>
            <a:r>
              <a:rPr lang="en-US" dirty="0" smtClean="0"/>
              <a:t>Exponentiation (1)</a:t>
            </a:r>
            <a:r>
              <a:rPr lang="de-DE" dirty="0" smtClean="0"/>
              <a:t> </a:t>
            </a:r>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t>16-Jul-14</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t>19</a:t>
            </a:fld>
            <a:endParaRPr lang="de-DE"/>
          </a:p>
        </p:txBody>
      </p:sp>
      <p:sp>
        <p:nvSpPr>
          <p:cNvPr id="9" name="Fußzeilenplatzhalter 8"/>
          <p:cNvSpPr>
            <a:spLocks noGrp="1"/>
          </p:cNvSpPr>
          <p:nvPr>
            <p:ph type="ftr" sz="quarter" idx="11"/>
          </p:nvPr>
        </p:nvSpPr>
        <p:spPr/>
        <p:txBody>
          <a:bodyPr/>
          <a:lstStyle/>
          <a:p>
            <a:r>
              <a:rPr lang="en-US" dirty="0"/>
              <a:t>Alireza Shafaei, Mehdi Saeedi, Massoud Pedram</a:t>
            </a:r>
          </a:p>
          <a:p>
            <a:r>
              <a:rPr lang="en-US" dirty="0"/>
              <a:t>Department of Electrical </a:t>
            </a:r>
            <a:r>
              <a:rPr lang="en-US" dirty="0" smtClean="0"/>
              <a:t>Engineering, University </a:t>
            </a:r>
            <a:r>
              <a:rPr lang="en-US" dirty="0"/>
              <a:t>of Southern California</a:t>
            </a:r>
            <a:endParaRPr lang="de-DE"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52" y="2492896"/>
            <a:ext cx="7547897" cy="3464677"/>
          </a:xfrm>
          <a:prstGeom prst="rect">
            <a:avLst/>
          </a:prstGeom>
        </p:spPr>
      </p:pic>
      <p:sp>
        <p:nvSpPr>
          <p:cNvPr id="10" name="TextBox 9"/>
          <p:cNvSpPr txBox="1"/>
          <p:nvPr/>
        </p:nvSpPr>
        <p:spPr>
          <a:xfrm>
            <a:off x="467544" y="6021288"/>
            <a:ext cx="8280920" cy="415498"/>
          </a:xfrm>
          <a:prstGeom prst="rect">
            <a:avLst/>
          </a:prstGeom>
          <a:noFill/>
        </p:spPr>
        <p:txBody>
          <a:bodyPr wrap="square" rtlCol="0">
            <a:spAutoFit/>
          </a:bodyPr>
          <a:lstStyle/>
          <a:p>
            <a:r>
              <a:rPr lang="en-US" sz="1050" dirty="0" smtClean="0"/>
              <a:t>[7</a:t>
            </a:r>
            <a:r>
              <a:rPr lang="en-US" sz="1050" dirty="0"/>
              <a:t>] I. L. Markov and M. Saeedi, “Constant-optimized quantum circuits </a:t>
            </a:r>
            <a:r>
              <a:rPr lang="en-US" sz="1050" dirty="0" smtClean="0"/>
              <a:t>for modular </a:t>
            </a:r>
            <a:r>
              <a:rPr lang="en-US" sz="1050" dirty="0"/>
              <a:t>multiplication and exponentiation,” </a:t>
            </a:r>
            <a:r>
              <a:rPr lang="en-US" sz="1050" i="1" dirty="0" smtClean="0"/>
              <a:t>QIC</a:t>
            </a:r>
            <a:r>
              <a:rPr lang="en-US" sz="1050" dirty="0" smtClean="0"/>
              <a:t>., vol</a:t>
            </a:r>
            <a:r>
              <a:rPr lang="en-US" sz="1050" dirty="0"/>
              <a:t>. 12, no. 5-6, pp. 361–394, May 2012.</a:t>
            </a:r>
          </a:p>
        </p:txBody>
      </p:sp>
    </p:spTree>
    <p:extLst>
      <p:ext uri="{BB962C8B-B14F-4D97-AF65-F5344CB8AC3E}">
        <p14:creationId xmlns:p14="http://schemas.microsoft.com/office/powerpoint/2010/main" val="2166243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4809" y="1438164"/>
            <a:ext cx="5914382" cy="3981672"/>
          </a:xfrm>
        </p:spPr>
      </p:pic>
      <p:sp>
        <p:nvSpPr>
          <p:cNvPr id="3" name="Titel 2"/>
          <p:cNvSpPr>
            <a:spLocks noGrp="1"/>
          </p:cNvSpPr>
          <p:nvPr>
            <p:ph type="title"/>
          </p:nvPr>
        </p:nvSpPr>
        <p:spPr/>
        <p:txBody>
          <a:bodyPr>
            <a:normAutofit/>
          </a:bodyPr>
          <a:lstStyle/>
          <a:p>
            <a:r>
              <a:rPr lang="de-DE" dirty="0"/>
              <a:t>Results: </a:t>
            </a:r>
            <a:r>
              <a:rPr lang="en-US" dirty="0"/>
              <a:t>Modular Exponentiation (</a:t>
            </a:r>
            <a:r>
              <a:rPr lang="en-US" dirty="0" smtClean="0"/>
              <a:t>2)</a:t>
            </a:r>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t>16-Jul-14</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t>20</a:t>
            </a:fld>
            <a:endParaRPr lang="de-DE"/>
          </a:p>
        </p:txBody>
      </p:sp>
      <p:sp>
        <p:nvSpPr>
          <p:cNvPr id="9" name="Fußzeilenplatzhalter 8"/>
          <p:cNvSpPr>
            <a:spLocks noGrp="1"/>
          </p:cNvSpPr>
          <p:nvPr>
            <p:ph type="ftr" sz="quarter" idx="11"/>
          </p:nvPr>
        </p:nvSpPr>
        <p:spPr/>
        <p:txBody>
          <a:bodyPr/>
          <a:lstStyle/>
          <a:p>
            <a:r>
              <a:rPr lang="en-US" dirty="0"/>
              <a:t>Alireza Shafaei, Mehdi Saeedi, Massoud Pedram</a:t>
            </a:r>
          </a:p>
          <a:p>
            <a:r>
              <a:rPr lang="en-US" dirty="0"/>
              <a:t>Department of Electrical </a:t>
            </a:r>
            <a:r>
              <a:rPr lang="en-US" dirty="0" smtClean="0"/>
              <a:t>Engineering, University </a:t>
            </a:r>
            <a:r>
              <a:rPr lang="en-US" dirty="0"/>
              <a:t>of Southern California</a:t>
            </a:r>
            <a:endParaRPr lang="de-DE" dirty="0" smtClean="0"/>
          </a:p>
        </p:txBody>
      </p:sp>
      <p:sp>
        <p:nvSpPr>
          <p:cNvPr id="11" name="TextBox 10"/>
          <p:cNvSpPr txBox="1"/>
          <p:nvPr/>
        </p:nvSpPr>
        <p:spPr>
          <a:xfrm>
            <a:off x="467544" y="6021288"/>
            <a:ext cx="8280920" cy="415498"/>
          </a:xfrm>
          <a:prstGeom prst="rect">
            <a:avLst/>
          </a:prstGeom>
          <a:noFill/>
        </p:spPr>
        <p:txBody>
          <a:bodyPr wrap="square" rtlCol="0">
            <a:spAutoFit/>
          </a:bodyPr>
          <a:lstStyle/>
          <a:p>
            <a:r>
              <a:rPr lang="en-US" sz="1050" dirty="0" smtClean="0"/>
              <a:t>[7</a:t>
            </a:r>
            <a:r>
              <a:rPr lang="en-US" sz="1050" dirty="0"/>
              <a:t>] I. L. Markov and M. Saeedi, “Constant-optimized quantum circuits </a:t>
            </a:r>
            <a:r>
              <a:rPr lang="en-US" sz="1050" dirty="0" smtClean="0"/>
              <a:t>for modular </a:t>
            </a:r>
            <a:r>
              <a:rPr lang="en-US" sz="1050" dirty="0"/>
              <a:t>multiplication and exponentiation,” </a:t>
            </a:r>
            <a:r>
              <a:rPr lang="en-US" sz="1050" i="1" dirty="0" smtClean="0"/>
              <a:t>QIC</a:t>
            </a:r>
            <a:r>
              <a:rPr lang="en-US" sz="1050" dirty="0" smtClean="0"/>
              <a:t>., vol</a:t>
            </a:r>
            <a:r>
              <a:rPr lang="en-US" sz="1050" dirty="0"/>
              <a:t>. 12, no. 5-6, pp. 361–394, May 2012.</a:t>
            </a:r>
          </a:p>
        </p:txBody>
      </p:sp>
    </p:spTree>
    <p:extLst>
      <p:ext uri="{BB962C8B-B14F-4D97-AF65-F5344CB8AC3E}">
        <p14:creationId xmlns:p14="http://schemas.microsoft.com/office/powerpoint/2010/main" val="226053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US" dirty="0"/>
              <a:t>(</a:t>
            </a:r>
            <a:r>
              <a:rPr lang="en-US" dirty="0" smtClean="0"/>
              <a:t>4, </a:t>
            </a:r>
            <a:r>
              <a:rPr lang="en-US" dirty="0"/>
              <a:t>7)-LUT in </a:t>
            </a:r>
            <a:r>
              <a:rPr lang="en-US" dirty="0" smtClean="0"/>
              <a:t>modular exponentiation </a:t>
            </a:r>
            <a:r>
              <a:rPr lang="en-US" dirty="0"/>
              <a:t>for </a:t>
            </a:r>
            <a:r>
              <a:rPr lang="en-US" i="1" dirty="0"/>
              <a:t>M = 65</a:t>
            </a:r>
            <a:endParaRPr lang="en-US" i="1" dirty="0" smtClean="0"/>
          </a:p>
        </p:txBody>
      </p:sp>
      <p:sp>
        <p:nvSpPr>
          <p:cNvPr id="3" name="Titel 2"/>
          <p:cNvSpPr>
            <a:spLocks noGrp="1"/>
          </p:cNvSpPr>
          <p:nvPr>
            <p:ph type="title"/>
          </p:nvPr>
        </p:nvSpPr>
        <p:spPr/>
        <p:txBody>
          <a:bodyPr>
            <a:normAutofit/>
          </a:bodyPr>
          <a:lstStyle/>
          <a:p>
            <a:r>
              <a:rPr lang="de-DE" dirty="0"/>
              <a:t>Sample Circuit</a:t>
            </a:r>
          </a:p>
        </p:txBody>
      </p:sp>
      <p:sp>
        <p:nvSpPr>
          <p:cNvPr id="8" name="Datumsplatzhalter 7"/>
          <p:cNvSpPr>
            <a:spLocks noGrp="1"/>
          </p:cNvSpPr>
          <p:nvPr>
            <p:ph type="dt" sz="half" idx="10"/>
          </p:nvPr>
        </p:nvSpPr>
        <p:spPr/>
        <p:txBody>
          <a:bodyPr/>
          <a:lstStyle/>
          <a:p>
            <a:fld id="{EFF76561-B448-4964-A31D-20432EFE7175}" type="datetime5">
              <a:rPr lang="en-US" smtClean="0"/>
              <a:t>16-Jul-14</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t>21</a:t>
            </a:fld>
            <a:endParaRPr lang="de-DE"/>
          </a:p>
        </p:txBody>
      </p:sp>
      <p:sp>
        <p:nvSpPr>
          <p:cNvPr id="9" name="Fußzeilenplatzhalter 8"/>
          <p:cNvSpPr>
            <a:spLocks noGrp="1"/>
          </p:cNvSpPr>
          <p:nvPr>
            <p:ph type="ftr" sz="quarter" idx="11"/>
          </p:nvPr>
        </p:nvSpPr>
        <p:spPr/>
        <p:txBody>
          <a:bodyPr/>
          <a:lstStyle/>
          <a:p>
            <a:r>
              <a:rPr lang="en-US" dirty="0"/>
              <a:t>Alireza Shafaei, Mehdi Saeedi, Massoud Pedram</a:t>
            </a:r>
          </a:p>
          <a:p>
            <a:r>
              <a:rPr lang="en-US" dirty="0"/>
              <a:t>Department of Electrical </a:t>
            </a:r>
            <a:r>
              <a:rPr lang="en-US" dirty="0" smtClean="0"/>
              <a:t>Engineering, University </a:t>
            </a:r>
            <a:r>
              <a:rPr lang="en-US" dirty="0"/>
              <a:t>of Southern California</a:t>
            </a:r>
            <a:endParaRPr lang="de-DE" dirty="0" smtClean="0"/>
          </a:p>
        </p:txBody>
      </p:sp>
      <p:pic>
        <p:nvPicPr>
          <p:cNvPr id="1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52" y="3758839"/>
            <a:ext cx="8677296" cy="240646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6551" y="1988840"/>
            <a:ext cx="3830899" cy="1576085"/>
          </a:xfrm>
          <a:prstGeom prst="rect">
            <a:avLst/>
          </a:prstGeom>
        </p:spPr>
      </p:pic>
      <p:sp>
        <p:nvSpPr>
          <p:cNvPr id="4" name="Rounded Rectangle 3"/>
          <p:cNvSpPr/>
          <p:nvPr/>
        </p:nvSpPr>
        <p:spPr>
          <a:xfrm>
            <a:off x="1043608" y="4797152"/>
            <a:ext cx="936104" cy="1008112"/>
          </a:xfrm>
          <a:prstGeom prst="roundRect">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p:cNvSpPr txBox="1"/>
          <p:nvPr/>
        </p:nvSpPr>
        <p:spPr>
          <a:xfrm>
            <a:off x="179512" y="2598003"/>
            <a:ext cx="1944216" cy="830997"/>
          </a:xfrm>
          <a:prstGeom prst="rect">
            <a:avLst/>
          </a:prstGeom>
          <a:noFill/>
        </p:spPr>
        <p:txBody>
          <a:bodyPr wrap="square" rtlCol="0">
            <a:spAutoFit/>
          </a:bodyPr>
          <a:lstStyle/>
          <a:p>
            <a:r>
              <a:rPr lang="en-US" sz="1600" dirty="0" smtClean="0"/>
              <a:t>Can be removed by a post-synthesis optimization process</a:t>
            </a:r>
            <a:endParaRPr lang="en-US" sz="1600" dirty="0"/>
          </a:p>
        </p:txBody>
      </p:sp>
      <p:cxnSp>
        <p:nvCxnSpPr>
          <p:cNvPr id="12" name="Straight Arrow Connector 11"/>
          <p:cNvCxnSpPr>
            <a:stCxn id="4" idx="0"/>
            <a:endCxn id="11" idx="2"/>
          </p:cNvCxnSpPr>
          <p:nvPr/>
        </p:nvCxnSpPr>
        <p:spPr>
          <a:xfrm flipH="1" flipV="1">
            <a:off x="1151620" y="3429000"/>
            <a:ext cx="360040"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74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US" dirty="0" smtClean="0"/>
              <a:t>A synthesis algorithm for LUT’s </a:t>
            </a:r>
            <a:r>
              <a:rPr lang="en-US" dirty="0"/>
              <a:t>by reversible </a:t>
            </a:r>
            <a:r>
              <a:rPr lang="en-US" dirty="0" smtClean="0"/>
              <a:t>gates</a:t>
            </a:r>
          </a:p>
          <a:p>
            <a:pPr lvl="1"/>
            <a:r>
              <a:rPr lang="en-US" dirty="0" smtClean="0"/>
              <a:t>Cofactor Sharing</a:t>
            </a:r>
          </a:p>
          <a:p>
            <a:pPr lvl="1"/>
            <a:r>
              <a:rPr lang="en-US" dirty="0" smtClean="0"/>
              <a:t>Un-computation</a:t>
            </a:r>
          </a:p>
          <a:p>
            <a:pPr lvl="1"/>
            <a:r>
              <a:rPr lang="en-US" dirty="0" smtClean="0"/>
              <a:t>Look-ahead Search</a:t>
            </a:r>
          </a:p>
          <a:p>
            <a:r>
              <a:rPr lang="en-US" dirty="0" smtClean="0"/>
              <a:t>Improvement </a:t>
            </a:r>
            <a:r>
              <a:rPr lang="en-US" dirty="0"/>
              <a:t>of </a:t>
            </a:r>
            <a:r>
              <a:rPr lang="en-US" dirty="0" smtClean="0"/>
              <a:t>synthesis </a:t>
            </a:r>
            <a:r>
              <a:rPr lang="en-US" dirty="0"/>
              <a:t>cost</a:t>
            </a:r>
            <a:endParaRPr lang="en-US" dirty="0" smtClean="0"/>
          </a:p>
          <a:p>
            <a:pPr lvl="1"/>
            <a:r>
              <a:rPr lang="en-US" dirty="0" smtClean="0">
                <a:solidFill>
                  <a:srgbClr val="FF0000"/>
                </a:solidFill>
              </a:rPr>
              <a:t>52%</a:t>
            </a:r>
            <a:r>
              <a:rPr lang="en-US" dirty="0" smtClean="0"/>
              <a:t> </a:t>
            </a:r>
            <a:r>
              <a:rPr lang="en-US" dirty="0"/>
              <a:t>on </a:t>
            </a:r>
            <a:r>
              <a:rPr lang="en-US" dirty="0" smtClean="0"/>
              <a:t>average in </a:t>
            </a:r>
            <a:r>
              <a:rPr lang="en-US" dirty="0"/>
              <a:t>modular exponentiation algorithm</a:t>
            </a:r>
            <a:endParaRPr lang="en-US" dirty="0" smtClean="0"/>
          </a:p>
          <a:p>
            <a:pPr lvl="1"/>
            <a:r>
              <a:rPr lang="en-US" dirty="0" smtClean="0">
                <a:solidFill>
                  <a:srgbClr val="FF0000"/>
                </a:solidFill>
              </a:rPr>
              <a:t>28%</a:t>
            </a:r>
            <a:r>
              <a:rPr lang="en-US" dirty="0" smtClean="0"/>
              <a:t> on average in </a:t>
            </a:r>
            <a:r>
              <a:rPr lang="en-US" dirty="0"/>
              <a:t>the MCNC </a:t>
            </a:r>
            <a:r>
              <a:rPr lang="en-US" dirty="0" smtClean="0"/>
              <a:t>benchmarks</a:t>
            </a:r>
          </a:p>
        </p:txBody>
      </p:sp>
      <p:sp>
        <p:nvSpPr>
          <p:cNvPr id="3" name="Titel 2"/>
          <p:cNvSpPr>
            <a:spLocks noGrp="1"/>
          </p:cNvSpPr>
          <p:nvPr>
            <p:ph type="title"/>
          </p:nvPr>
        </p:nvSpPr>
        <p:spPr/>
        <p:txBody>
          <a:bodyPr>
            <a:normAutofit/>
          </a:bodyPr>
          <a:lstStyle/>
          <a:p>
            <a:r>
              <a:rPr lang="en-GB" dirty="0" smtClean="0"/>
              <a:t>Conclusion</a:t>
            </a:r>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t>16-Jul-14</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t>22</a:t>
            </a:fld>
            <a:endParaRPr lang="de-DE"/>
          </a:p>
        </p:txBody>
      </p:sp>
      <p:sp>
        <p:nvSpPr>
          <p:cNvPr id="9" name="Fußzeilenplatzhalter 8"/>
          <p:cNvSpPr>
            <a:spLocks noGrp="1"/>
          </p:cNvSpPr>
          <p:nvPr>
            <p:ph type="ftr" sz="quarter" idx="11"/>
          </p:nvPr>
        </p:nvSpPr>
        <p:spPr/>
        <p:txBody>
          <a:bodyPr/>
          <a:lstStyle/>
          <a:p>
            <a:r>
              <a:rPr lang="en-US" dirty="0"/>
              <a:t>Alireza Shafaei, Mehdi Saeedi, Massoud Pedram</a:t>
            </a:r>
          </a:p>
          <a:p>
            <a:r>
              <a:rPr lang="en-US" dirty="0"/>
              <a:t>Department of Electrical </a:t>
            </a:r>
            <a:r>
              <a:rPr lang="en-US" dirty="0" smtClean="0"/>
              <a:t>Engineering, University </a:t>
            </a:r>
            <a:r>
              <a:rPr lang="en-US" dirty="0"/>
              <a:t>of Southern California</a:t>
            </a:r>
            <a:endParaRPr lang="de-DE" dirty="0" smtClean="0"/>
          </a:p>
        </p:txBody>
      </p:sp>
    </p:spTree>
    <p:extLst>
      <p:ext uri="{BB962C8B-B14F-4D97-AF65-F5344CB8AC3E}">
        <p14:creationId xmlns:p14="http://schemas.microsoft.com/office/powerpoint/2010/main" val="906388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t>16-Jul-14</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t>23</a:t>
            </a:fld>
            <a:endParaRPr lang="de-DE"/>
          </a:p>
        </p:txBody>
      </p:sp>
      <p:sp>
        <p:nvSpPr>
          <p:cNvPr id="9" name="Fußzeilenplatzhalter 8"/>
          <p:cNvSpPr>
            <a:spLocks noGrp="1"/>
          </p:cNvSpPr>
          <p:nvPr>
            <p:ph type="ftr" sz="quarter" idx="11"/>
          </p:nvPr>
        </p:nvSpPr>
        <p:spPr/>
        <p:txBody>
          <a:bodyPr/>
          <a:lstStyle/>
          <a:p>
            <a:r>
              <a:rPr lang="en-US" dirty="0"/>
              <a:t>Alireza Shafaei, Mehdi Saeedi, Massoud Pedram</a:t>
            </a:r>
          </a:p>
          <a:p>
            <a:r>
              <a:rPr lang="en-US" dirty="0"/>
              <a:t>Department of Electrical </a:t>
            </a:r>
            <a:r>
              <a:rPr lang="en-US" dirty="0" smtClean="0"/>
              <a:t>Engineering, University </a:t>
            </a:r>
            <a:r>
              <a:rPr lang="en-US" dirty="0"/>
              <a:t>of Southern California</a:t>
            </a:r>
            <a:endParaRPr lang="de-DE" dirty="0" smtClean="0"/>
          </a:p>
        </p:txBody>
      </p:sp>
      <p:sp>
        <p:nvSpPr>
          <p:cNvPr id="4" name="TextBox 3"/>
          <p:cNvSpPr txBox="1"/>
          <p:nvPr/>
        </p:nvSpPr>
        <p:spPr>
          <a:xfrm>
            <a:off x="2742525" y="2921169"/>
            <a:ext cx="3658950" cy="1015663"/>
          </a:xfrm>
          <a:prstGeom prst="rect">
            <a:avLst/>
          </a:prstGeom>
          <a:noFill/>
        </p:spPr>
        <p:txBody>
          <a:bodyPr wrap="none" rtlCol="0">
            <a:spAutoFit/>
          </a:bodyPr>
          <a:lstStyle/>
          <a:p>
            <a:pPr algn="ctr"/>
            <a:r>
              <a:rPr lang="en-US" sz="6000" dirty="0" smtClean="0">
                <a:solidFill>
                  <a:srgbClr val="002060"/>
                </a:solidFill>
              </a:rPr>
              <a:t>Thank you!</a:t>
            </a:r>
            <a:endParaRPr lang="en-US" sz="6000" dirty="0">
              <a:solidFill>
                <a:srgbClr val="002060"/>
              </a:solidFill>
            </a:endParaRPr>
          </a:p>
        </p:txBody>
      </p:sp>
    </p:spTree>
    <p:extLst>
      <p:ext uri="{BB962C8B-B14F-4D97-AF65-F5344CB8AC3E}">
        <p14:creationId xmlns:p14="http://schemas.microsoft.com/office/powerpoint/2010/main" val="2170834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idx="1"/>
              </p:nvPr>
            </p:nvSpPr>
            <p:spPr/>
            <p:txBody>
              <a:bodyPr>
                <a:normAutofit/>
              </a:bodyPr>
              <a:lstStyle/>
              <a:p>
                <a:r>
                  <a:rPr lang="en-GB" dirty="0" smtClean="0"/>
                  <a:t>Data is carried out by quantum bits or </a:t>
                </a:r>
                <a:r>
                  <a:rPr lang="en-GB" i="1" dirty="0" smtClean="0"/>
                  <a:t>qubits</a:t>
                </a:r>
                <a:endParaRPr lang="en-GB" b="0" dirty="0"/>
              </a:p>
              <a:p>
                <a:r>
                  <a:rPr lang="en-GB" dirty="0" smtClean="0"/>
                  <a:t>Quantum gates</a:t>
                </a:r>
              </a:p>
              <a:p>
                <a:pPr lvl="1"/>
                <a:r>
                  <a:rPr lang="en-GB" dirty="0" smtClean="0"/>
                  <a:t>Unitary matrix </a:t>
                </a:r>
                <a14:m>
                  <m:oMath xmlns:m="http://schemas.openxmlformats.org/officeDocument/2006/math">
                    <m:r>
                      <a:rPr lang="en-US" b="1" i="1" smtClean="0">
                        <a:latin typeface="Cambria Math"/>
                      </a:rPr>
                      <m:t>𝑼</m:t>
                    </m:r>
                  </m:oMath>
                </a14:m>
                <a:r>
                  <a:rPr lang="en-GB" dirty="0" smtClean="0"/>
                  <a:t> (</a:t>
                </a:r>
                <a14:m>
                  <m:oMath xmlns:m="http://schemas.openxmlformats.org/officeDocument/2006/math">
                    <m:r>
                      <a:rPr lang="en-US" b="0" i="1" dirty="0" smtClean="0">
                        <a:latin typeface="Cambria Math"/>
                      </a:rPr>
                      <m:t>𝑈</m:t>
                    </m:r>
                    <m:sSup>
                      <m:sSupPr>
                        <m:ctrlPr>
                          <a:rPr lang="en-US" b="0" i="1" dirty="0" smtClean="0">
                            <a:latin typeface="Cambria Math" panose="02040503050406030204" pitchFamily="18" charset="0"/>
                          </a:rPr>
                        </m:ctrlPr>
                      </m:sSupPr>
                      <m:e>
                        <m:r>
                          <a:rPr lang="en-US" b="0" i="1" dirty="0" smtClean="0">
                            <a:latin typeface="Cambria Math"/>
                          </a:rPr>
                          <m:t>𝑈</m:t>
                        </m:r>
                      </m:e>
                      <m:sup>
                        <m:r>
                          <a:rPr lang="en-US" b="0" i="1" dirty="0" smtClean="0">
                            <a:latin typeface="Cambria Math"/>
                            <a:ea typeface="Cambria Math"/>
                          </a:rPr>
                          <m:t>†</m:t>
                        </m:r>
                      </m:sup>
                    </m:sSup>
                    <m:r>
                      <a:rPr lang="en-US" b="0" i="1" dirty="0" smtClean="0">
                        <a:latin typeface="Cambria Math"/>
                      </a:rPr>
                      <m:t>=</m:t>
                    </m:r>
                    <m:r>
                      <a:rPr lang="en-US" b="0" i="1" dirty="0" smtClean="0">
                        <a:latin typeface="Cambria Math"/>
                      </a:rPr>
                      <m:t>𝐼</m:t>
                    </m:r>
                  </m:oMath>
                </a14:m>
                <a:r>
                  <a:rPr lang="en-GB" dirty="0" smtClean="0"/>
                  <a:t>)</a:t>
                </a:r>
              </a:p>
              <a:p>
                <a:pPr lvl="1"/>
                <a:r>
                  <a:rPr lang="en-GB" dirty="0" smtClean="0"/>
                  <a:t>Reversible</a:t>
                </a:r>
                <a:endParaRPr lang="en-US" dirty="0" smtClean="0"/>
              </a:p>
              <a:p>
                <a:r>
                  <a:rPr lang="en-US" i="1" dirty="0" smtClean="0"/>
                  <a:t>Multiple-Control Toffoli</a:t>
                </a:r>
                <a:r>
                  <a:rPr lang="en-US" dirty="0" smtClean="0"/>
                  <a:t> (MCT) gate</a:t>
                </a:r>
              </a:p>
              <a:p>
                <a:pPr lvl="1"/>
                <a:r>
                  <a:rPr lang="en-US" dirty="0" smtClean="0"/>
                  <a:t>Negative Control</a:t>
                </a:r>
              </a:p>
              <a:p>
                <a:pPr lvl="1"/>
                <a:r>
                  <a:rPr lang="en-US" dirty="0" smtClean="0"/>
                  <a:t>Positive Control</a:t>
                </a:r>
                <a:endParaRPr lang="en-US" dirty="0"/>
              </a:p>
            </p:txBody>
          </p:sp>
        </mc:Choice>
        <mc:Fallback xmlns="">
          <p:sp>
            <p:nvSpPr>
              <p:cNvPr id="2" name="Inhaltsplatzhalter 1"/>
              <p:cNvSpPr>
                <a:spLocks noGrp="1" noRot="1" noChangeAspect="1" noMove="1" noResize="1" noEditPoints="1" noAdjustHandles="1" noChangeArrowheads="1" noChangeShapeType="1" noTextEdit="1"/>
              </p:cNvSpPr>
              <p:nvPr>
                <p:ph idx="1"/>
              </p:nvPr>
            </p:nvSpPr>
            <p:spPr>
              <a:blipFill rotWithShape="1">
                <a:blip r:embed="rId3"/>
                <a:stretch>
                  <a:fillRect l="-1259" t="-1106"/>
                </a:stretch>
              </a:blipFill>
            </p:spPr>
            <p:txBody>
              <a:bodyPr/>
              <a:lstStyle/>
              <a:p>
                <a:r>
                  <a:rPr lang="en-US">
                    <a:noFill/>
                  </a:rPr>
                  <a:t> </a:t>
                </a:r>
              </a:p>
            </p:txBody>
          </p:sp>
        </mc:Fallback>
      </mc:AlternateContent>
      <p:sp>
        <p:nvSpPr>
          <p:cNvPr id="3" name="Titel 2"/>
          <p:cNvSpPr>
            <a:spLocks noGrp="1"/>
          </p:cNvSpPr>
          <p:nvPr>
            <p:ph type="title"/>
          </p:nvPr>
        </p:nvSpPr>
        <p:spPr/>
        <p:txBody>
          <a:bodyPr>
            <a:normAutofit/>
          </a:bodyPr>
          <a:lstStyle/>
          <a:p>
            <a:r>
              <a:rPr lang="en-GB" dirty="0" smtClean="0"/>
              <a:t>Quantum Circuits</a:t>
            </a:r>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t>16-Jul-14</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t>2</a:t>
            </a:fld>
            <a:endParaRPr lang="de-DE"/>
          </a:p>
        </p:txBody>
      </p:sp>
      <p:sp>
        <p:nvSpPr>
          <p:cNvPr id="9" name="Fußzeilenplatzhalter 8"/>
          <p:cNvSpPr>
            <a:spLocks noGrp="1"/>
          </p:cNvSpPr>
          <p:nvPr>
            <p:ph type="ftr" sz="quarter" idx="11"/>
          </p:nvPr>
        </p:nvSpPr>
        <p:spPr/>
        <p:txBody>
          <a:bodyPr/>
          <a:lstStyle/>
          <a:p>
            <a:r>
              <a:rPr lang="en-US" dirty="0"/>
              <a:t>Alireza Shafaei, Mehdi Saeedi, Massoud Pedram</a:t>
            </a:r>
          </a:p>
          <a:p>
            <a:r>
              <a:rPr lang="en-US" dirty="0"/>
              <a:t>Department of Electrical </a:t>
            </a:r>
            <a:r>
              <a:rPr lang="en-US" dirty="0" smtClean="0"/>
              <a:t>Engineering, University </a:t>
            </a:r>
            <a:r>
              <a:rPr lang="en-US" dirty="0"/>
              <a:t>of Southern California</a:t>
            </a:r>
            <a:endParaRPr lang="de-DE" dirty="0" smtClean="0"/>
          </a:p>
        </p:txBody>
      </p:sp>
      <p:sp>
        <p:nvSpPr>
          <p:cNvPr id="10" name="Flowchart: Or 9"/>
          <p:cNvSpPr/>
          <p:nvPr/>
        </p:nvSpPr>
        <p:spPr>
          <a:xfrm>
            <a:off x="5109482" y="5356448"/>
            <a:ext cx="304800" cy="304800"/>
          </a:xfrm>
          <a:prstGeom prst="flowChar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 name="Straight Connector 13"/>
          <p:cNvCxnSpPr>
            <a:endCxn id="20" idx="4"/>
          </p:cNvCxnSpPr>
          <p:nvPr/>
        </p:nvCxnSpPr>
        <p:spPr>
          <a:xfrm flipV="1">
            <a:off x="5261882" y="4265438"/>
            <a:ext cx="0" cy="109101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4912971" y="4204478"/>
            <a:ext cx="73152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4912971" y="4613868"/>
            <a:ext cx="731520"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912971" y="5029608"/>
            <a:ext cx="731520" cy="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4912971" y="5508848"/>
            <a:ext cx="731520" cy="0"/>
          </a:xfrm>
          <a:prstGeom prst="line">
            <a:avLst/>
          </a:prstGeom>
        </p:spPr>
        <p:style>
          <a:lnRef idx="2">
            <a:schemeClr val="dk1"/>
          </a:lnRef>
          <a:fillRef idx="0">
            <a:schemeClr val="dk1"/>
          </a:fillRef>
          <a:effectRef idx="1">
            <a:schemeClr val="dk1"/>
          </a:effectRef>
          <a:fontRef idx="minor">
            <a:schemeClr val="tx1"/>
          </a:fontRef>
        </p:style>
      </p:cxnSp>
      <p:sp>
        <p:nvSpPr>
          <p:cNvPr id="20" name="Flowchart: Connector 19"/>
          <p:cNvSpPr/>
          <p:nvPr/>
        </p:nvSpPr>
        <p:spPr>
          <a:xfrm>
            <a:off x="5193302" y="4128278"/>
            <a:ext cx="137160" cy="137160"/>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Flowchart: Connector 11"/>
          <p:cNvSpPr/>
          <p:nvPr/>
        </p:nvSpPr>
        <p:spPr>
          <a:xfrm>
            <a:off x="5193302" y="4537668"/>
            <a:ext cx="137160" cy="13716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Flowchart: Connector 12"/>
          <p:cNvSpPr/>
          <p:nvPr/>
        </p:nvSpPr>
        <p:spPr>
          <a:xfrm>
            <a:off x="5193302" y="4947058"/>
            <a:ext cx="137160" cy="13716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TextBox 21"/>
          <p:cNvSpPr txBox="1"/>
          <p:nvPr/>
        </p:nvSpPr>
        <p:spPr>
          <a:xfrm>
            <a:off x="4597233" y="4012192"/>
            <a:ext cx="284052" cy="369332"/>
          </a:xfrm>
          <a:prstGeom prst="rect">
            <a:avLst/>
          </a:prstGeom>
          <a:noFill/>
        </p:spPr>
        <p:txBody>
          <a:bodyPr wrap="none" rtlCol="0">
            <a:spAutoFit/>
          </a:bodyPr>
          <a:lstStyle/>
          <a:p>
            <a:r>
              <a:rPr lang="en-US" dirty="0" smtClean="0"/>
              <a:t>x</a:t>
            </a:r>
            <a:endParaRPr lang="en-US" dirty="0"/>
          </a:p>
        </p:txBody>
      </p:sp>
      <p:sp>
        <p:nvSpPr>
          <p:cNvPr id="24" name="TextBox 23"/>
          <p:cNvSpPr txBox="1"/>
          <p:nvPr/>
        </p:nvSpPr>
        <p:spPr>
          <a:xfrm>
            <a:off x="4594828" y="4427820"/>
            <a:ext cx="288862" cy="369332"/>
          </a:xfrm>
          <a:prstGeom prst="rect">
            <a:avLst/>
          </a:prstGeom>
          <a:noFill/>
        </p:spPr>
        <p:txBody>
          <a:bodyPr wrap="none" rtlCol="0">
            <a:spAutoFit/>
          </a:bodyPr>
          <a:lstStyle/>
          <a:p>
            <a:r>
              <a:rPr lang="en-US" dirty="0" smtClean="0"/>
              <a:t>y</a:t>
            </a:r>
            <a:endParaRPr lang="en-US" dirty="0"/>
          </a:p>
        </p:txBody>
      </p:sp>
      <p:sp>
        <p:nvSpPr>
          <p:cNvPr id="25" name="TextBox 24"/>
          <p:cNvSpPr txBox="1"/>
          <p:nvPr/>
        </p:nvSpPr>
        <p:spPr>
          <a:xfrm>
            <a:off x="4601240" y="4859868"/>
            <a:ext cx="276038" cy="369332"/>
          </a:xfrm>
          <a:prstGeom prst="rect">
            <a:avLst/>
          </a:prstGeom>
          <a:noFill/>
        </p:spPr>
        <p:txBody>
          <a:bodyPr wrap="none" rtlCol="0">
            <a:spAutoFit/>
          </a:bodyPr>
          <a:lstStyle/>
          <a:p>
            <a:r>
              <a:rPr lang="en-US" dirty="0" smtClean="0"/>
              <a:t>z</a:t>
            </a:r>
            <a:endParaRPr lang="en-US" dirty="0"/>
          </a:p>
        </p:txBody>
      </p:sp>
      <p:sp>
        <p:nvSpPr>
          <p:cNvPr id="26" name="TextBox 25"/>
          <p:cNvSpPr txBox="1"/>
          <p:nvPr/>
        </p:nvSpPr>
        <p:spPr>
          <a:xfrm>
            <a:off x="4564371" y="5324182"/>
            <a:ext cx="349776" cy="369332"/>
          </a:xfrm>
          <a:prstGeom prst="rect">
            <a:avLst/>
          </a:prstGeom>
          <a:noFill/>
        </p:spPr>
        <p:txBody>
          <a:bodyPr wrap="none" rtlCol="0">
            <a:spAutoFit/>
          </a:bodyPr>
          <a:lstStyle/>
          <a:p>
            <a:r>
              <a:rPr lang="en-US" dirty="0" smtClean="0"/>
              <a:t>w</a:t>
            </a:r>
            <a:endParaRPr lang="en-US" dirty="0"/>
          </a:p>
        </p:txBody>
      </p:sp>
      <p:sp>
        <p:nvSpPr>
          <p:cNvPr id="27" name="TextBox 26"/>
          <p:cNvSpPr txBox="1"/>
          <p:nvPr/>
        </p:nvSpPr>
        <p:spPr>
          <a:xfrm>
            <a:off x="5687617" y="4005064"/>
            <a:ext cx="284052" cy="369332"/>
          </a:xfrm>
          <a:prstGeom prst="rect">
            <a:avLst/>
          </a:prstGeom>
          <a:noFill/>
        </p:spPr>
        <p:txBody>
          <a:bodyPr wrap="none" rtlCol="0">
            <a:spAutoFit/>
          </a:bodyPr>
          <a:lstStyle/>
          <a:p>
            <a:r>
              <a:rPr lang="en-US" dirty="0" smtClean="0"/>
              <a:t>x</a:t>
            </a:r>
            <a:endParaRPr lang="en-US" dirty="0"/>
          </a:p>
        </p:txBody>
      </p:sp>
      <p:sp>
        <p:nvSpPr>
          <p:cNvPr id="28" name="TextBox 27"/>
          <p:cNvSpPr txBox="1"/>
          <p:nvPr/>
        </p:nvSpPr>
        <p:spPr>
          <a:xfrm>
            <a:off x="5685212" y="4420692"/>
            <a:ext cx="288862" cy="369332"/>
          </a:xfrm>
          <a:prstGeom prst="rect">
            <a:avLst/>
          </a:prstGeom>
          <a:noFill/>
        </p:spPr>
        <p:txBody>
          <a:bodyPr wrap="none" rtlCol="0">
            <a:spAutoFit/>
          </a:bodyPr>
          <a:lstStyle/>
          <a:p>
            <a:r>
              <a:rPr lang="en-US" dirty="0" smtClean="0"/>
              <a:t>y</a:t>
            </a:r>
            <a:endParaRPr lang="en-US" dirty="0"/>
          </a:p>
        </p:txBody>
      </p:sp>
      <p:sp>
        <p:nvSpPr>
          <p:cNvPr id="29" name="TextBox 28"/>
          <p:cNvSpPr txBox="1"/>
          <p:nvPr/>
        </p:nvSpPr>
        <p:spPr>
          <a:xfrm>
            <a:off x="5691624" y="4852740"/>
            <a:ext cx="276038" cy="369332"/>
          </a:xfrm>
          <a:prstGeom prst="rect">
            <a:avLst/>
          </a:prstGeom>
          <a:noFill/>
        </p:spPr>
        <p:txBody>
          <a:bodyPr wrap="none" rtlCol="0">
            <a:spAutoFit/>
          </a:bodyPr>
          <a:lstStyle/>
          <a:p>
            <a:r>
              <a:rPr lang="en-US" dirty="0" smtClean="0"/>
              <a:t>z</a:t>
            </a:r>
            <a:endParaRPr lang="en-US" dirty="0"/>
          </a:p>
        </p:txBody>
      </p:sp>
      <p:sp>
        <p:nvSpPr>
          <p:cNvPr id="30" name="TextBox 29"/>
          <p:cNvSpPr txBox="1"/>
          <p:nvPr/>
        </p:nvSpPr>
        <p:spPr>
          <a:xfrm>
            <a:off x="5654755" y="5317054"/>
            <a:ext cx="429413" cy="369332"/>
          </a:xfrm>
          <a:prstGeom prst="rect">
            <a:avLst/>
          </a:prstGeom>
          <a:noFill/>
        </p:spPr>
        <p:txBody>
          <a:bodyPr wrap="none" rtlCol="0">
            <a:spAutoFit/>
          </a:bodyPr>
          <a:lstStyle/>
          <a:p>
            <a:r>
              <a:rPr lang="en-US" dirty="0" err="1" smtClean="0"/>
              <a:t>w</a:t>
            </a:r>
            <a:r>
              <a:rPr lang="en-US" baseline="-25000" dirty="0" err="1" smtClean="0"/>
              <a:t>o</a:t>
            </a:r>
            <a:endParaRPr lang="en-US" dirty="0"/>
          </a:p>
        </p:txBody>
      </p:sp>
      <p:sp>
        <p:nvSpPr>
          <p:cNvPr id="31" name="TextBox 30"/>
          <p:cNvSpPr txBox="1"/>
          <p:nvPr/>
        </p:nvSpPr>
        <p:spPr>
          <a:xfrm>
            <a:off x="6084168" y="5157192"/>
            <a:ext cx="2408352" cy="646331"/>
          </a:xfrm>
          <a:prstGeom prst="rect">
            <a:avLst/>
          </a:prstGeom>
          <a:noFill/>
        </p:spPr>
        <p:txBody>
          <a:bodyPr wrap="none" rtlCol="0">
            <a:spAutoFit/>
          </a:bodyPr>
          <a:lstStyle/>
          <a:p>
            <a:r>
              <a:rPr lang="en-US" dirty="0" smtClean="0"/>
              <a:t>w’   if (x=0 &amp; y=1 &amp; z=1)</a:t>
            </a:r>
          </a:p>
          <a:p>
            <a:r>
              <a:rPr lang="en-US" dirty="0" smtClean="0"/>
              <a:t>w   otherwise</a:t>
            </a:r>
          </a:p>
        </p:txBody>
      </p:sp>
      <p:cxnSp>
        <p:nvCxnSpPr>
          <p:cNvPr id="35" name="Straight Arrow Connector 34"/>
          <p:cNvCxnSpPr/>
          <p:nvPr/>
        </p:nvCxnSpPr>
        <p:spPr>
          <a:xfrm>
            <a:off x="3923928" y="4005064"/>
            <a:ext cx="1185554" cy="123214"/>
          </a:xfrm>
          <a:prstGeom prst="straightConnector1">
            <a:avLst/>
          </a:prstGeom>
          <a:ln w="12700">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707904" y="4605358"/>
            <a:ext cx="1401578" cy="341700"/>
          </a:xfrm>
          <a:prstGeom prst="straightConnector1">
            <a:avLst/>
          </a:prstGeom>
          <a:ln w="12700">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444207" y="4294837"/>
            <a:ext cx="2016225" cy="646331"/>
          </a:xfrm>
          <a:prstGeom prst="rect">
            <a:avLst/>
          </a:prstGeom>
          <a:noFill/>
        </p:spPr>
        <p:txBody>
          <a:bodyPr wrap="square" rtlCol="0">
            <a:spAutoFit/>
          </a:bodyPr>
          <a:lstStyle/>
          <a:p>
            <a:r>
              <a:rPr lang="en-US" dirty="0" smtClean="0"/>
              <a:t>Control lines remain unchanged</a:t>
            </a:r>
            <a:endParaRPr lang="en-US" b="0" dirty="0" smtClean="0"/>
          </a:p>
        </p:txBody>
      </p:sp>
      <p:sp>
        <p:nvSpPr>
          <p:cNvPr id="41" name="Right Brace 40"/>
          <p:cNvSpPr/>
          <p:nvPr/>
        </p:nvSpPr>
        <p:spPr>
          <a:xfrm>
            <a:off x="6012160" y="4066671"/>
            <a:ext cx="216024" cy="1090521"/>
          </a:xfrm>
          <a:prstGeom prst="rightBrace">
            <a:avLst>
              <a:gd name="adj1" fmla="val 31917"/>
              <a:gd name="adj2" fmla="val 47649"/>
            </a:avLst>
          </a:prstGeom>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p:cNvSpPr txBox="1"/>
          <p:nvPr/>
        </p:nvSpPr>
        <p:spPr>
          <a:xfrm>
            <a:off x="2339751" y="5690475"/>
            <a:ext cx="1584177" cy="369332"/>
          </a:xfrm>
          <a:prstGeom prst="rect">
            <a:avLst/>
          </a:prstGeom>
          <a:noFill/>
        </p:spPr>
        <p:txBody>
          <a:bodyPr wrap="square" rtlCol="0">
            <a:spAutoFit/>
          </a:bodyPr>
          <a:lstStyle/>
          <a:p>
            <a:r>
              <a:rPr lang="en-US" dirty="0" smtClean="0"/>
              <a:t>Target line</a:t>
            </a:r>
            <a:endParaRPr lang="en-US" b="0" dirty="0" smtClean="0"/>
          </a:p>
        </p:txBody>
      </p:sp>
      <p:cxnSp>
        <p:nvCxnSpPr>
          <p:cNvPr id="43" name="Straight Arrow Connector 42"/>
          <p:cNvCxnSpPr>
            <a:endCxn id="26" idx="1"/>
          </p:cNvCxnSpPr>
          <p:nvPr/>
        </p:nvCxnSpPr>
        <p:spPr>
          <a:xfrm flipV="1">
            <a:off x="3535827" y="5508848"/>
            <a:ext cx="1028544" cy="365402"/>
          </a:xfrm>
          <a:prstGeom prst="straightConnector1">
            <a:avLst/>
          </a:prstGeom>
          <a:ln w="12700">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flipH="1">
            <a:off x="6012160" y="5229200"/>
            <a:ext cx="152510" cy="632226"/>
          </a:xfrm>
          <a:prstGeom prst="rightBrace">
            <a:avLst>
              <a:gd name="adj1" fmla="val 31917"/>
              <a:gd name="adj2" fmla="val 47649"/>
            </a:avLst>
          </a:prstGeom>
          <a:ln w="127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p:cNvSpPr txBox="1"/>
              <p:nvPr/>
            </p:nvSpPr>
            <p:spPr>
              <a:xfrm>
                <a:off x="6441029" y="6059807"/>
                <a:ext cx="17662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𝑤</m:t>
                          </m:r>
                        </m:e>
                        <m:sub>
                          <m:r>
                            <a:rPr lang="en-US" i="1">
                              <a:latin typeface="Cambria Math"/>
                            </a:rPr>
                            <m:t>𝑜</m:t>
                          </m:r>
                        </m:sub>
                      </m:sSub>
                      <m:r>
                        <a:rPr lang="en-US" i="1">
                          <a:latin typeface="Cambria Math"/>
                        </a:rPr>
                        <m:t>=</m:t>
                      </m:r>
                      <m:r>
                        <a:rPr lang="en-US" i="1">
                          <a:latin typeface="Cambria Math"/>
                        </a:rPr>
                        <m:t>𝑤</m:t>
                      </m:r>
                      <m:r>
                        <a:rPr lang="en-US" i="1">
                          <a:latin typeface="Cambria Math"/>
                        </a:rPr>
                        <m:t>⊕</m:t>
                      </m:r>
                      <m:sSup>
                        <m:sSupPr>
                          <m:ctrlPr>
                            <a:rPr lang="en-US" i="1">
                              <a:latin typeface="Cambria Math" panose="02040503050406030204" pitchFamily="18" charset="0"/>
                            </a:rPr>
                          </m:ctrlPr>
                        </m:sSupPr>
                        <m:e>
                          <m:r>
                            <a:rPr lang="en-US" i="1">
                              <a:latin typeface="Cambria Math"/>
                            </a:rPr>
                            <m:t>𝑥</m:t>
                          </m:r>
                        </m:e>
                        <m:sup>
                          <m:r>
                            <a:rPr lang="en-US" i="1">
                              <a:latin typeface="Cambria Math"/>
                            </a:rPr>
                            <m:t>′</m:t>
                          </m:r>
                        </m:sup>
                      </m:sSup>
                      <m:r>
                        <a:rPr lang="en-US" i="1">
                          <a:latin typeface="Cambria Math"/>
                        </a:rPr>
                        <m:t>𝑦𝑧</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6441029" y="6059807"/>
                <a:ext cx="1766253" cy="369332"/>
              </a:xfrm>
              <a:prstGeom prst="rect">
                <a:avLst/>
              </a:prstGeom>
              <a:blipFill rotWithShape="1">
                <a:blip r:embed="rId4"/>
                <a:stretch>
                  <a:fillRect b="-4918"/>
                </a:stretch>
              </a:blipFill>
            </p:spPr>
            <p:txBody>
              <a:bodyPr/>
              <a:lstStyle/>
              <a:p>
                <a:r>
                  <a:rPr lang="en-US">
                    <a:noFill/>
                  </a:rPr>
                  <a:t> </a:t>
                </a:r>
              </a:p>
            </p:txBody>
          </p:sp>
        </mc:Fallback>
      </mc:AlternateContent>
    </p:spTree>
    <p:extLst>
      <p:ext uri="{BB962C8B-B14F-4D97-AF65-F5344CB8AC3E}">
        <p14:creationId xmlns:p14="http://schemas.microsoft.com/office/powerpoint/2010/main" val="1552427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GB" dirty="0" smtClean="0"/>
              <a:t>Quantum algorithms</a:t>
            </a:r>
          </a:p>
          <a:p>
            <a:pPr lvl="1"/>
            <a:r>
              <a:rPr lang="en-GB" dirty="0" smtClean="0"/>
              <a:t> Quantum part, e.g., Quantum Fourier Transform</a:t>
            </a:r>
          </a:p>
          <a:p>
            <a:pPr lvl="1"/>
            <a:r>
              <a:rPr lang="en-GB" dirty="0"/>
              <a:t> </a:t>
            </a:r>
            <a:r>
              <a:rPr lang="en-GB" dirty="0" smtClean="0">
                <a:solidFill>
                  <a:srgbClr val="FF0000"/>
                </a:solidFill>
              </a:rPr>
              <a:t>Classical</a:t>
            </a:r>
            <a:r>
              <a:rPr lang="en-GB" dirty="0" smtClean="0"/>
              <a:t> </a:t>
            </a:r>
            <a:r>
              <a:rPr lang="en-GB" dirty="0" smtClean="0">
                <a:solidFill>
                  <a:srgbClr val="FF0000"/>
                </a:solidFill>
              </a:rPr>
              <a:t>part</a:t>
            </a:r>
            <a:r>
              <a:rPr lang="en-GB" dirty="0" smtClean="0"/>
              <a:t>, or Oracles</a:t>
            </a:r>
          </a:p>
          <a:p>
            <a:pPr lvl="2"/>
            <a:r>
              <a:rPr lang="en-GB" dirty="0" smtClean="0"/>
              <a:t>Reversible synthesis methods</a:t>
            </a:r>
            <a:endParaRPr lang="en-GB" dirty="0"/>
          </a:p>
          <a:p>
            <a:r>
              <a:rPr lang="en-US" dirty="0"/>
              <a:t>General purpose vs. special purpose synthesis</a:t>
            </a:r>
          </a:p>
          <a:p>
            <a:r>
              <a:rPr lang="en-US" dirty="0"/>
              <a:t>Automatic synthesis of a specific type of quantum </a:t>
            </a:r>
            <a:r>
              <a:rPr lang="en-US" dirty="0" smtClean="0"/>
              <a:t>circuits</a:t>
            </a:r>
            <a:endParaRPr lang="en-US" dirty="0"/>
          </a:p>
          <a:p>
            <a:pPr lvl="1"/>
            <a:r>
              <a:rPr lang="en-US" dirty="0"/>
              <a:t>Quantum walk on binary welded tree</a:t>
            </a:r>
          </a:p>
          <a:p>
            <a:pPr lvl="1"/>
            <a:r>
              <a:rPr lang="en-US" dirty="0"/>
              <a:t>Modular exponentiation </a:t>
            </a:r>
            <a:r>
              <a:rPr lang="en-US" dirty="0" smtClean="0"/>
              <a:t>circuits</a:t>
            </a:r>
            <a:endParaRPr lang="en-US" dirty="0"/>
          </a:p>
        </p:txBody>
      </p:sp>
      <p:sp>
        <p:nvSpPr>
          <p:cNvPr id="3" name="Titel 2"/>
          <p:cNvSpPr>
            <a:spLocks noGrp="1"/>
          </p:cNvSpPr>
          <p:nvPr>
            <p:ph type="title"/>
          </p:nvPr>
        </p:nvSpPr>
        <p:spPr/>
        <p:txBody>
          <a:bodyPr>
            <a:normAutofit/>
          </a:bodyPr>
          <a:lstStyle/>
          <a:p>
            <a:r>
              <a:rPr lang="en-GB" dirty="0" smtClean="0"/>
              <a:t>Reversible Logic Synthesis</a:t>
            </a:r>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t>16-Jul-14</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t>3</a:t>
            </a:fld>
            <a:endParaRPr lang="de-DE"/>
          </a:p>
        </p:txBody>
      </p:sp>
      <p:sp>
        <p:nvSpPr>
          <p:cNvPr id="9" name="Fußzeilenplatzhalter 8"/>
          <p:cNvSpPr>
            <a:spLocks noGrp="1"/>
          </p:cNvSpPr>
          <p:nvPr>
            <p:ph type="ftr" sz="quarter" idx="11"/>
          </p:nvPr>
        </p:nvSpPr>
        <p:spPr/>
        <p:txBody>
          <a:bodyPr/>
          <a:lstStyle/>
          <a:p>
            <a:r>
              <a:rPr lang="en-US" dirty="0"/>
              <a:t>Alireza Shafaei, Mehdi Saeedi, Massoud Pedram</a:t>
            </a:r>
          </a:p>
          <a:p>
            <a:r>
              <a:rPr lang="en-US" dirty="0"/>
              <a:t>Department of Electrical </a:t>
            </a:r>
            <a:r>
              <a:rPr lang="en-US" dirty="0" smtClean="0"/>
              <a:t>Engineering, University </a:t>
            </a:r>
            <a:r>
              <a:rPr lang="en-US" dirty="0"/>
              <a:t>of Southern California</a:t>
            </a:r>
            <a:endParaRPr lang="de-DE" dirty="0" smtClean="0"/>
          </a:p>
        </p:txBody>
      </p:sp>
    </p:spTree>
    <p:extLst>
      <p:ext uri="{BB962C8B-B14F-4D97-AF65-F5344CB8AC3E}">
        <p14:creationId xmlns:p14="http://schemas.microsoft.com/office/powerpoint/2010/main" val="4132126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GB" dirty="0" smtClean="0"/>
              <a:t>Random movement on a </a:t>
            </a:r>
            <a:r>
              <a:rPr lang="en-GB" i="1" dirty="0" smtClean="0">
                <a:solidFill>
                  <a:srgbClr val="FF0000"/>
                </a:solidFill>
              </a:rPr>
              <a:t>Binary Welded Tree</a:t>
            </a:r>
            <a:r>
              <a:rPr lang="en-GB" dirty="0" smtClean="0"/>
              <a:t> (BWT)</a:t>
            </a:r>
          </a:p>
          <a:p>
            <a:r>
              <a:rPr lang="en-GB" dirty="0" smtClean="0"/>
              <a:t>Oracle </a:t>
            </a:r>
            <a:r>
              <a:rPr lang="en-GB" sz="2400" dirty="0" smtClean="0"/>
              <a:t>[1]</a:t>
            </a:r>
            <a:r>
              <a:rPr lang="en-GB" dirty="0" smtClean="0"/>
              <a:t>:</a:t>
            </a:r>
            <a:endParaRPr lang="en-GB" dirty="0"/>
          </a:p>
        </p:txBody>
      </p:sp>
      <p:sp>
        <p:nvSpPr>
          <p:cNvPr id="3" name="Titel 2"/>
          <p:cNvSpPr>
            <a:spLocks noGrp="1"/>
          </p:cNvSpPr>
          <p:nvPr>
            <p:ph type="title"/>
          </p:nvPr>
        </p:nvSpPr>
        <p:spPr/>
        <p:txBody>
          <a:bodyPr>
            <a:normAutofit/>
          </a:bodyPr>
          <a:lstStyle/>
          <a:p>
            <a:r>
              <a:rPr lang="en-US" dirty="0"/>
              <a:t>Quantum Walk on Binary Welded </a:t>
            </a:r>
            <a:r>
              <a:rPr lang="en-US" dirty="0" smtClean="0"/>
              <a:t>Tree</a:t>
            </a:r>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t>16-Jul-14</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t>4</a:t>
            </a:fld>
            <a:endParaRPr lang="de-DE"/>
          </a:p>
        </p:txBody>
      </p:sp>
      <p:sp>
        <p:nvSpPr>
          <p:cNvPr id="9" name="Fußzeilenplatzhalter 8"/>
          <p:cNvSpPr>
            <a:spLocks noGrp="1"/>
          </p:cNvSpPr>
          <p:nvPr>
            <p:ph type="ftr" sz="quarter" idx="11"/>
          </p:nvPr>
        </p:nvSpPr>
        <p:spPr/>
        <p:txBody>
          <a:bodyPr/>
          <a:lstStyle/>
          <a:p>
            <a:r>
              <a:rPr lang="en-US" dirty="0"/>
              <a:t>Alireza Shafaei, Mehdi Saeedi, Massoud Pedram</a:t>
            </a:r>
          </a:p>
          <a:p>
            <a:r>
              <a:rPr lang="en-US" dirty="0"/>
              <a:t>Department of Electrical </a:t>
            </a:r>
            <a:r>
              <a:rPr lang="en-US" dirty="0" smtClean="0"/>
              <a:t>Engineering, University </a:t>
            </a:r>
            <a:r>
              <a:rPr lang="en-US" dirty="0"/>
              <a:t>of Southern California</a:t>
            </a:r>
            <a:endParaRPr lang="de-DE"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2276872"/>
            <a:ext cx="4752528" cy="3246262"/>
          </a:xfrm>
          <a:prstGeom prst="rect">
            <a:avLst/>
          </a:prstGeom>
        </p:spPr>
      </p:pic>
      <p:grpSp>
        <p:nvGrpSpPr>
          <p:cNvPr id="5" name="Group 4"/>
          <p:cNvGrpSpPr/>
          <p:nvPr/>
        </p:nvGrpSpPr>
        <p:grpSpPr>
          <a:xfrm>
            <a:off x="1158653" y="2742292"/>
            <a:ext cx="2117203" cy="902732"/>
            <a:chOff x="899592" y="2708920"/>
            <a:chExt cx="2117203" cy="902732"/>
          </a:xfrm>
        </p:grpSpPr>
        <p:cxnSp>
          <p:nvCxnSpPr>
            <p:cNvPr id="21" name="Straight Connector 20"/>
            <p:cNvCxnSpPr>
              <a:stCxn id="23" idx="6"/>
              <a:endCxn id="22" idx="2"/>
            </p:cNvCxnSpPr>
            <p:nvPr/>
          </p:nvCxnSpPr>
          <p:spPr>
            <a:xfrm>
              <a:off x="1432992" y="3051820"/>
              <a:ext cx="990600" cy="0"/>
            </a:xfrm>
            <a:prstGeom prst="line">
              <a:avLst/>
            </a:prstGeom>
          </p:spPr>
          <p:style>
            <a:lnRef idx="3">
              <a:schemeClr val="dk1"/>
            </a:lnRef>
            <a:fillRef idx="0">
              <a:schemeClr val="dk1"/>
            </a:fillRef>
            <a:effectRef idx="2">
              <a:schemeClr val="dk1"/>
            </a:effectRef>
            <a:fontRef idx="minor">
              <a:schemeClr val="tx1"/>
            </a:fontRef>
          </p:style>
        </p:cxnSp>
        <p:sp>
          <p:nvSpPr>
            <p:cNvPr id="22" name="Flowchart: Connector 21"/>
            <p:cNvSpPr/>
            <p:nvPr/>
          </p:nvSpPr>
          <p:spPr>
            <a:xfrm>
              <a:off x="2423592" y="2937520"/>
              <a:ext cx="228600" cy="22860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Connector 22"/>
            <p:cNvSpPr/>
            <p:nvPr/>
          </p:nvSpPr>
          <p:spPr>
            <a:xfrm>
              <a:off x="1204392" y="2937520"/>
              <a:ext cx="228600" cy="22860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899592" y="3242320"/>
              <a:ext cx="891591" cy="369332"/>
            </a:xfrm>
            <a:prstGeom prst="rect">
              <a:avLst/>
            </a:prstGeom>
            <a:noFill/>
          </p:spPr>
          <p:txBody>
            <a:bodyPr wrap="none" rtlCol="0">
              <a:spAutoFit/>
            </a:bodyPr>
            <a:lstStyle/>
            <a:p>
              <a:r>
                <a:rPr lang="en-US" dirty="0" smtClean="0"/>
                <a:t>Node </a:t>
              </a:r>
              <a:r>
                <a:rPr lang="en-US" i="1" dirty="0" smtClean="0"/>
                <a:t>a</a:t>
              </a:r>
              <a:endParaRPr lang="en-US" i="1" dirty="0"/>
            </a:p>
          </p:txBody>
        </p:sp>
        <p:sp>
          <p:nvSpPr>
            <p:cNvPr id="25" name="TextBox 24"/>
            <p:cNvSpPr txBox="1"/>
            <p:nvPr/>
          </p:nvSpPr>
          <p:spPr>
            <a:xfrm>
              <a:off x="2118792" y="3242320"/>
              <a:ext cx="898003" cy="369332"/>
            </a:xfrm>
            <a:prstGeom prst="rect">
              <a:avLst/>
            </a:prstGeom>
            <a:noFill/>
          </p:spPr>
          <p:txBody>
            <a:bodyPr wrap="none" rtlCol="0">
              <a:spAutoFit/>
            </a:bodyPr>
            <a:lstStyle/>
            <a:p>
              <a:r>
                <a:rPr lang="en-US" dirty="0" smtClean="0"/>
                <a:t>Node </a:t>
              </a:r>
              <a:r>
                <a:rPr lang="en-US" i="1" dirty="0" smtClean="0"/>
                <a:t>b</a:t>
              </a:r>
              <a:endParaRPr lang="en-US" i="1" dirty="0"/>
            </a:p>
          </p:txBody>
        </p:sp>
        <p:sp>
          <p:nvSpPr>
            <p:cNvPr id="26" name="TextBox 25"/>
            <p:cNvSpPr txBox="1"/>
            <p:nvPr/>
          </p:nvSpPr>
          <p:spPr>
            <a:xfrm>
              <a:off x="1509192" y="2708920"/>
              <a:ext cx="909223" cy="369332"/>
            </a:xfrm>
            <a:prstGeom prst="rect">
              <a:avLst/>
            </a:prstGeom>
            <a:noFill/>
          </p:spPr>
          <p:txBody>
            <a:bodyPr wrap="none" rtlCol="0">
              <a:spAutoFit/>
            </a:bodyPr>
            <a:lstStyle/>
            <a:p>
              <a:r>
                <a:rPr lang="en-US" dirty="0" smtClean="0"/>
                <a:t>Color </a:t>
              </a:r>
              <a:r>
                <a:rPr lang="en-US" i="1" dirty="0" smtClean="0"/>
                <a:t>c</a:t>
              </a:r>
              <a:endParaRPr lang="en-US" i="1" dirty="0"/>
            </a:p>
          </p:txBody>
        </p:sp>
      </p:grpSp>
      <p:graphicFrame>
        <p:nvGraphicFramePr>
          <p:cNvPr id="27" name="Table 26"/>
          <p:cNvGraphicFramePr>
            <a:graphicFrameLocks noGrp="1"/>
          </p:cNvGraphicFramePr>
          <p:nvPr>
            <p:extLst>
              <p:ext uri="{D42A27DB-BD31-4B8C-83A1-F6EECF244321}">
                <p14:modId xmlns:p14="http://schemas.microsoft.com/office/powerpoint/2010/main" val="2678987180"/>
              </p:ext>
            </p:extLst>
          </p:nvPr>
        </p:nvGraphicFramePr>
        <p:xfrm>
          <a:off x="1126604" y="3870920"/>
          <a:ext cx="1645196" cy="2438400"/>
        </p:xfrm>
        <a:graphic>
          <a:graphicData uri="http://schemas.openxmlformats.org/drawingml/2006/table">
            <a:tbl>
              <a:tblPr firstRow="1" bandRow="1">
                <a:tableStyleId>{5C22544A-7EE6-4342-B048-85BDC9FD1C3A}</a:tableStyleId>
              </a:tblPr>
              <a:tblGrid>
                <a:gridCol w="822598"/>
                <a:gridCol w="822598"/>
              </a:tblGrid>
              <a:tr h="301039">
                <a:tc>
                  <a:txBody>
                    <a:bodyPr/>
                    <a:lstStyle/>
                    <a:p>
                      <a:r>
                        <a:rPr lang="en-US" sz="1400" dirty="0" smtClean="0"/>
                        <a:t>a</a:t>
                      </a:r>
                      <a:endParaRPr lang="en-US" sz="1400" dirty="0"/>
                    </a:p>
                  </a:txBody>
                  <a:tcPr/>
                </a:tc>
                <a:tc>
                  <a:txBody>
                    <a:bodyPr/>
                    <a:lstStyle/>
                    <a:p>
                      <a:r>
                        <a:rPr lang="en-US" sz="1400" dirty="0" smtClean="0"/>
                        <a:t>b</a:t>
                      </a:r>
                      <a:endParaRPr lang="en-US" sz="1400" dirty="0"/>
                    </a:p>
                  </a:txBody>
                  <a:tcPr/>
                </a:tc>
              </a:tr>
              <a:tr h="301039">
                <a:tc>
                  <a:txBody>
                    <a:bodyPr/>
                    <a:lstStyle/>
                    <a:p>
                      <a:r>
                        <a:rPr lang="en-US" sz="1400" dirty="0" smtClean="0"/>
                        <a:t>7</a:t>
                      </a:r>
                      <a:endParaRPr lang="en-US" sz="1400" dirty="0"/>
                    </a:p>
                  </a:txBody>
                  <a:tcPr/>
                </a:tc>
                <a:tc>
                  <a:txBody>
                    <a:bodyPr/>
                    <a:lstStyle/>
                    <a:p>
                      <a:r>
                        <a:rPr lang="en-US" sz="1400" dirty="0" smtClean="0"/>
                        <a:t>16</a:t>
                      </a:r>
                      <a:endParaRPr lang="en-US" sz="1400" dirty="0"/>
                    </a:p>
                  </a:txBody>
                  <a:tcPr/>
                </a:tc>
              </a:tr>
              <a:tr h="301039">
                <a:tc>
                  <a:txBody>
                    <a:bodyPr/>
                    <a:lstStyle/>
                    <a:p>
                      <a:r>
                        <a:rPr lang="en-US" sz="1400" dirty="0" smtClean="0"/>
                        <a:t>8</a:t>
                      </a:r>
                      <a:endParaRPr lang="en-US" sz="1400" dirty="0"/>
                    </a:p>
                  </a:txBody>
                  <a:tcPr/>
                </a:tc>
                <a:tc>
                  <a:txBody>
                    <a:bodyPr/>
                    <a:lstStyle/>
                    <a:p>
                      <a:r>
                        <a:rPr lang="en-US" sz="1400" dirty="0" smtClean="0"/>
                        <a:t>17</a:t>
                      </a:r>
                      <a:endParaRPr lang="en-US" sz="1400" dirty="0"/>
                    </a:p>
                  </a:txBody>
                  <a:tcPr/>
                </a:tc>
              </a:tr>
              <a:tr h="301039">
                <a:tc>
                  <a:txBody>
                    <a:bodyPr/>
                    <a:lstStyle/>
                    <a:p>
                      <a:r>
                        <a:rPr lang="en-US" sz="1400" dirty="0" smtClean="0"/>
                        <a:t>9</a:t>
                      </a:r>
                      <a:endParaRPr lang="en-US" sz="1400" dirty="0"/>
                    </a:p>
                  </a:txBody>
                  <a:tcPr/>
                </a:tc>
                <a:tc>
                  <a:txBody>
                    <a:bodyPr/>
                    <a:lstStyle/>
                    <a:p>
                      <a:r>
                        <a:rPr lang="en-US" sz="1400" dirty="0" smtClean="0"/>
                        <a:t>15</a:t>
                      </a:r>
                      <a:endParaRPr lang="en-US" sz="1400" dirty="0"/>
                    </a:p>
                  </a:txBody>
                  <a:tcPr/>
                </a:tc>
              </a:tr>
              <a:tr h="301039">
                <a:tc>
                  <a:txBody>
                    <a:bodyPr/>
                    <a:lstStyle/>
                    <a:p>
                      <a:r>
                        <a:rPr lang="en-US" sz="1400" dirty="0" smtClean="0"/>
                        <a:t>11</a:t>
                      </a:r>
                      <a:endParaRPr lang="en-US" sz="1400" dirty="0"/>
                    </a:p>
                  </a:txBody>
                  <a:tcPr/>
                </a:tc>
                <a:tc>
                  <a:txBody>
                    <a:bodyPr/>
                    <a:lstStyle/>
                    <a:p>
                      <a:r>
                        <a:rPr lang="en-US" sz="1400" dirty="0" smtClean="0"/>
                        <a:t>19</a:t>
                      </a:r>
                      <a:endParaRPr lang="en-US" sz="1400" dirty="0"/>
                    </a:p>
                  </a:txBody>
                  <a:tcPr/>
                </a:tc>
              </a:tr>
              <a:tr h="301039">
                <a:tc>
                  <a:txBody>
                    <a:bodyPr/>
                    <a:lstStyle/>
                    <a:p>
                      <a:r>
                        <a:rPr lang="en-US" sz="1400" dirty="0" smtClean="0"/>
                        <a:t>12</a:t>
                      </a:r>
                      <a:endParaRPr lang="en-US" sz="1400" dirty="0"/>
                    </a:p>
                  </a:txBody>
                  <a:tcPr/>
                </a:tc>
                <a:tc>
                  <a:txBody>
                    <a:bodyPr/>
                    <a:lstStyle/>
                    <a:p>
                      <a:r>
                        <a:rPr lang="en-US" sz="1400" dirty="0" smtClean="0"/>
                        <a:t>22</a:t>
                      </a:r>
                      <a:endParaRPr lang="en-US" sz="1400" dirty="0"/>
                    </a:p>
                  </a:txBody>
                  <a:tcPr/>
                </a:tc>
              </a:tr>
              <a:tr h="301039">
                <a:tc>
                  <a:txBody>
                    <a:bodyPr/>
                    <a:lstStyle/>
                    <a:p>
                      <a:r>
                        <a:rPr lang="en-US" sz="1400" dirty="0" smtClean="0"/>
                        <a:t>13</a:t>
                      </a:r>
                      <a:endParaRPr lang="en-US" sz="1400" dirty="0"/>
                    </a:p>
                  </a:txBody>
                  <a:tcPr/>
                </a:tc>
                <a:tc>
                  <a:txBody>
                    <a:bodyPr/>
                    <a:lstStyle/>
                    <a:p>
                      <a:r>
                        <a:rPr lang="en-US" sz="1400" dirty="0" smtClean="0"/>
                        <a:t>18</a:t>
                      </a:r>
                      <a:endParaRPr lang="en-US" sz="1400" dirty="0"/>
                    </a:p>
                  </a:txBody>
                  <a:tcPr/>
                </a:tc>
              </a:tr>
              <a:tr h="301039">
                <a:tc>
                  <a:txBody>
                    <a:bodyPr/>
                    <a:lstStyle/>
                    <a:p>
                      <a:r>
                        <a:rPr lang="en-US" sz="1400" dirty="0" smtClean="0"/>
                        <a:t>14</a:t>
                      </a:r>
                      <a:endParaRPr lang="en-US" sz="1400" dirty="0"/>
                    </a:p>
                  </a:txBody>
                  <a:tcPr/>
                </a:tc>
                <a:tc>
                  <a:txBody>
                    <a:bodyPr/>
                    <a:lstStyle/>
                    <a:p>
                      <a:r>
                        <a:rPr lang="en-US" sz="1400" dirty="0" smtClean="0"/>
                        <a:t>20</a:t>
                      </a:r>
                      <a:endParaRPr lang="en-US" sz="1400" dirty="0"/>
                    </a:p>
                  </a:txBody>
                  <a:tcPr/>
                </a:tc>
              </a:tr>
            </a:tbl>
          </a:graphicData>
        </a:graphic>
      </p:graphicFrame>
      <p:sp>
        <p:nvSpPr>
          <p:cNvPr id="28" name="TextBox 27"/>
          <p:cNvSpPr txBox="1"/>
          <p:nvPr/>
        </p:nvSpPr>
        <p:spPr>
          <a:xfrm>
            <a:off x="3491880" y="5410200"/>
            <a:ext cx="1636730" cy="369332"/>
          </a:xfrm>
          <a:prstGeom prst="rect">
            <a:avLst/>
          </a:prstGeom>
          <a:noFill/>
        </p:spPr>
        <p:txBody>
          <a:bodyPr wrap="none" rtlCol="0">
            <a:spAutoFit/>
          </a:bodyPr>
          <a:lstStyle/>
          <a:p>
            <a:r>
              <a:rPr lang="en-US" dirty="0" smtClean="0"/>
              <a:t>For black edges</a:t>
            </a:r>
            <a:endParaRPr lang="en-US" dirty="0"/>
          </a:p>
        </p:txBody>
      </p:sp>
      <p:cxnSp>
        <p:nvCxnSpPr>
          <p:cNvPr id="29" name="Straight Arrow Connector 28"/>
          <p:cNvCxnSpPr>
            <a:stCxn id="28" idx="1"/>
            <a:endCxn id="27" idx="3"/>
          </p:cNvCxnSpPr>
          <p:nvPr/>
        </p:nvCxnSpPr>
        <p:spPr>
          <a:xfrm flipH="1" flipV="1">
            <a:off x="2771800" y="5090120"/>
            <a:ext cx="720080" cy="5047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rot="5400000">
            <a:off x="7416316" y="1808820"/>
            <a:ext cx="720080" cy="504056"/>
          </a:xfrm>
          <a:prstGeom prst="curvedConnector3">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91427" y="5733256"/>
            <a:ext cx="3473061" cy="577081"/>
          </a:xfrm>
          <a:prstGeom prst="rect">
            <a:avLst/>
          </a:prstGeom>
          <a:noFill/>
        </p:spPr>
        <p:txBody>
          <a:bodyPr wrap="square" rtlCol="0">
            <a:spAutoFit/>
          </a:bodyPr>
          <a:lstStyle/>
          <a:p>
            <a:r>
              <a:rPr lang="en-US" sz="1050" dirty="0" smtClean="0"/>
              <a:t>[1] A</a:t>
            </a:r>
            <a:r>
              <a:rPr lang="en-US" sz="1050" dirty="0"/>
              <a:t>. M. Childs </a:t>
            </a:r>
            <a:r>
              <a:rPr lang="en-US" sz="1050" i="1" dirty="0"/>
              <a:t>et al</a:t>
            </a:r>
            <a:r>
              <a:rPr lang="en-US" sz="1050" dirty="0"/>
              <a:t>., “Exponential algorithmic speedup by a </a:t>
            </a:r>
            <a:r>
              <a:rPr lang="en-US" sz="1050" dirty="0" smtClean="0"/>
              <a:t>quantum walk</a:t>
            </a:r>
            <a:r>
              <a:rPr lang="en-US" sz="1050" dirty="0"/>
              <a:t>,” in </a:t>
            </a:r>
            <a:r>
              <a:rPr lang="en-US" sz="1050" i="1" dirty="0" smtClean="0"/>
              <a:t>Proc. </a:t>
            </a:r>
            <a:r>
              <a:rPr lang="en-US" sz="1050" i="1" dirty="0"/>
              <a:t>of the </a:t>
            </a:r>
            <a:r>
              <a:rPr lang="en-US" sz="1050" i="1" dirty="0" smtClean="0"/>
              <a:t>35th Annual </a:t>
            </a:r>
            <a:r>
              <a:rPr lang="en-US" sz="1050" i="1" dirty="0"/>
              <a:t>ACM </a:t>
            </a:r>
            <a:r>
              <a:rPr lang="en-US" sz="1050" i="1" dirty="0" smtClean="0"/>
              <a:t>Symposium on Theory </a:t>
            </a:r>
            <a:r>
              <a:rPr lang="en-US" sz="1050" i="1" dirty="0"/>
              <a:t>of </a:t>
            </a:r>
            <a:r>
              <a:rPr lang="en-US" sz="1050" i="1" dirty="0" smtClean="0"/>
              <a:t>Computing</a:t>
            </a:r>
            <a:r>
              <a:rPr lang="en-US" sz="1050" dirty="0"/>
              <a:t>, pp. 59–68, </a:t>
            </a:r>
            <a:r>
              <a:rPr lang="en-US" sz="1050" dirty="0" smtClean="0"/>
              <a:t>2003.</a:t>
            </a:r>
            <a:endParaRPr lang="en-US" sz="1050" dirty="0"/>
          </a:p>
        </p:txBody>
      </p:sp>
      <p:sp>
        <p:nvSpPr>
          <p:cNvPr id="6" name="TextBox 5"/>
          <p:cNvSpPr txBox="1"/>
          <p:nvPr/>
        </p:nvSpPr>
        <p:spPr>
          <a:xfrm>
            <a:off x="1193577" y="2269594"/>
            <a:ext cx="2047355" cy="523220"/>
          </a:xfrm>
          <a:prstGeom prst="rect">
            <a:avLst/>
          </a:prstGeom>
          <a:noFill/>
        </p:spPr>
        <p:txBody>
          <a:bodyPr wrap="none" rtlCol="0">
            <a:spAutoFit/>
          </a:bodyPr>
          <a:lstStyle/>
          <a:p>
            <a:r>
              <a:rPr lang="en-GB" sz="2800" b="1" dirty="0" err="1">
                <a:latin typeface="Courier New" pitchFamily="49" charset="0"/>
                <a:cs typeface="Courier New" pitchFamily="49" charset="0"/>
              </a:rPr>
              <a:t>V</a:t>
            </a:r>
            <a:r>
              <a:rPr lang="en-GB" sz="2800" b="1" baseline="-25000" dirty="0" err="1">
                <a:latin typeface="Courier New" pitchFamily="49" charset="0"/>
                <a:cs typeface="Courier New" pitchFamily="49" charset="0"/>
              </a:rPr>
              <a:t>c</a:t>
            </a:r>
            <a:r>
              <a:rPr lang="en-GB" sz="2800" b="1" dirty="0">
                <a:latin typeface="Courier New" pitchFamily="49" charset="0"/>
                <a:cs typeface="Courier New" pitchFamily="49" charset="0"/>
              </a:rPr>
              <a:t>(a) = b</a:t>
            </a:r>
            <a:endParaRPr lang="en-US" sz="2800" b="1" dirty="0">
              <a:latin typeface="Courier New" pitchFamily="49" charset="0"/>
              <a:cs typeface="Courier New" pitchFamily="49" charset="0"/>
            </a:endParaRPr>
          </a:p>
        </p:txBody>
      </p:sp>
      <p:sp>
        <p:nvSpPr>
          <p:cNvPr id="10" name="Rectangle 9"/>
          <p:cNvSpPr/>
          <p:nvPr/>
        </p:nvSpPr>
        <p:spPr>
          <a:xfrm>
            <a:off x="1043608" y="2269594"/>
            <a:ext cx="2376264" cy="13754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350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idx="1"/>
              </p:nvPr>
            </p:nvSpPr>
            <p:spPr/>
            <p:txBody>
              <a:bodyPr>
                <a:normAutofit/>
              </a:bodyPr>
              <a:lstStyle/>
              <a:p>
                <a14:m>
                  <m:oMath xmlns:m="http://schemas.openxmlformats.org/officeDocument/2006/math">
                    <m:r>
                      <a:rPr lang="en-US" b="1" i="1" smtClean="0">
                        <a:latin typeface="Cambria Math"/>
                      </a:rPr>
                      <m:t>(</m:t>
                    </m:r>
                    <m:r>
                      <a:rPr lang="en-US" b="1" i="1" smtClean="0">
                        <a:latin typeface="Cambria Math"/>
                      </a:rPr>
                      <m:t>𝒌</m:t>
                    </m:r>
                    <m:r>
                      <a:rPr lang="en-US" b="1" i="1" smtClean="0">
                        <a:latin typeface="Cambria Math"/>
                      </a:rPr>
                      <m:t>,</m:t>
                    </m:r>
                    <m:r>
                      <a:rPr lang="en-US" b="1" i="1" smtClean="0">
                        <a:latin typeface="Cambria Math"/>
                      </a:rPr>
                      <m:t>𝒎</m:t>
                    </m:r>
                    <m:r>
                      <a:rPr lang="en-US" b="1" i="1" smtClean="0">
                        <a:latin typeface="Cambria Math"/>
                      </a:rPr>
                      <m:t>)</m:t>
                    </m:r>
                  </m:oMath>
                </a14:m>
                <a:r>
                  <a:rPr lang="en-US" dirty="0"/>
                  <a:t> Look-Up Table (</a:t>
                </a:r>
                <a:r>
                  <a:rPr lang="en-US" dirty="0">
                    <a:solidFill>
                      <a:srgbClr val="FF0000"/>
                    </a:solidFill>
                  </a:rPr>
                  <a:t>LUT</a:t>
                </a:r>
                <a:r>
                  <a:rPr lang="en-US" dirty="0" smtClean="0"/>
                  <a:t>)</a:t>
                </a:r>
                <a:endParaRPr lang="en-US" dirty="0"/>
              </a:p>
              <a:p>
                <a:pPr lvl="1"/>
                <a14:m>
                  <m:oMath xmlns:m="http://schemas.openxmlformats.org/officeDocument/2006/math">
                    <m:r>
                      <a:rPr lang="en-US" i="1">
                        <a:latin typeface="Cambria Math"/>
                      </a:rPr>
                      <m:t>𝒌</m:t>
                    </m:r>
                  </m:oMath>
                </a14:m>
                <a:r>
                  <a:rPr lang="en-US" dirty="0"/>
                  <a:t> read-only inputs</a:t>
                </a:r>
              </a:p>
              <a:p>
                <a:pPr lvl="1"/>
                <a14:m>
                  <m:oMath xmlns:m="http://schemas.openxmlformats.org/officeDocument/2006/math">
                    <m:r>
                      <a:rPr lang="en-US" b="1" i="1" smtClean="0">
                        <a:latin typeface="Cambria Math"/>
                      </a:rPr>
                      <m:t>𝒎</m:t>
                    </m:r>
                  </m:oMath>
                </a14:m>
                <a:r>
                  <a:rPr lang="en-US" dirty="0" smtClean="0"/>
                  <a:t> </a:t>
                </a:r>
                <a:r>
                  <a:rPr lang="en-US" dirty="0"/>
                  <a:t>zero-initialized outputs</a:t>
                </a:r>
              </a:p>
              <a:p>
                <a:r>
                  <a:rPr lang="en-US" dirty="0"/>
                  <a:t>LUT realization with </a:t>
                </a:r>
                <a:r>
                  <a:rPr lang="en-US" dirty="0" smtClean="0"/>
                  <a:t>MCT gates</a:t>
                </a:r>
              </a:p>
              <a:p>
                <a:pPr lvl="1"/>
                <a:r>
                  <a:rPr lang="en-US" dirty="0" smtClean="0"/>
                  <a:t>e.g., 16 </a:t>
                </a:r>
                <a:r>
                  <a:rPr lang="en-US" sz="2000" dirty="0" smtClean="0">
                    <a:sym typeface="Wingdings" pitchFamily="2" charset="2"/>
                  </a:rPr>
                  <a:t></a:t>
                </a:r>
                <a:r>
                  <a:rPr lang="en-US" dirty="0" smtClean="0">
                    <a:sym typeface="Wingdings" pitchFamily="2" charset="2"/>
                  </a:rPr>
                  <a:t> 7</a:t>
                </a:r>
                <a:endParaRPr lang="en-GB" dirty="0" smtClean="0"/>
              </a:p>
            </p:txBody>
          </p:sp>
        </mc:Choice>
        <mc:Fallback xmlns="">
          <p:sp>
            <p:nvSpPr>
              <p:cNvPr id="2" name="Inhaltsplatzhalter 1"/>
              <p:cNvSpPr>
                <a:spLocks noGrp="1" noRot="1" noChangeAspect="1" noMove="1" noResize="1" noEditPoints="1" noAdjustHandles="1" noChangeArrowheads="1" noChangeShapeType="1" noTextEdit="1"/>
              </p:cNvSpPr>
              <p:nvPr>
                <p:ph idx="1"/>
              </p:nvPr>
            </p:nvSpPr>
            <p:spPr>
              <a:blipFill rotWithShape="1">
                <a:blip r:embed="rId3"/>
                <a:stretch>
                  <a:fillRect l="-1259" t="-1106"/>
                </a:stretch>
              </a:blipFill>
            </p:spPr>
            <p:txBody>
              <a:bodyPr/>
              <a:lstStyle/>
              <a:p>
                <a:r>
                  <a:rPr lang="en-US">
                    <a:noFill/>
                  </a:rPr>
                  <a:t> </a:t>
                </a:r>
              </a:p>
            </p:txBody>
          </p:sp>
        </mc:Fallback>
      </mc:AlternateContent>
      <p:sp>
        <p:nvSpPr>
          <p:cNvPr id="3" name="Titel 2"/>
          <p:cNvSpPr>
            <a:spLocks noGrp="1"/>
          </p:cNvSpPr>
          <p:nvPr>
            <p:ph type="title"/>
          </p:nvPr>
        </p:nvSpPr>
        <p:spPr/>
        <p:txBody>
          <a:bodyPr>
            <a:normAutofit/>
          </a:bodyPr>
          <a:lstStyle/>
          <a:p>
            <a:r>
              <a:rPr lang="en-US" dirty="0" smtClean="0"/>
              <a:t>LUT Synthesis</a:t>
            </a:r>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t>16-Jul-14</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t>5</a:t>
            </a:fld>
            <a:endParaRPr lang="de-DE"/>
          </a:p>
        </p:txBody>
      </p:sp>
      <p:sp>
        <p:nvSpPr>
          <p:cNvPr id="9" name="Fußzeilenplatzhalter 8"/>
          <p:cNvSpPr>
            <a:spLocks noGrp="1"/>
          </p:cNvSpPr>
          <p:nvPr>
            <p:ph type="ftr" sz="quarter" idx="11"/>
          </p:nvPr>
        </p:nvSpPr>
        <p:spPr/>
        <p:txBody>
          <a:bodyPr/>
          <a:lstStyle/>
          <a:p>
            <a:r>
              <a:rPr lang="en-US" dirty="0"/>
              <a:t>Alireza Shafaei, Mehdi Saeedi, Massoud Pedram</a:t>
            </a:r>
          </a:p>
          <a:p>
            <a:r>
              <a:rPr lang="en-US" dirty="0"/>
              <a:t>Department of Electrical </a:t>
            </a:r>
            <a:r>
              <a:rPr lang="en-US" dirty="0" smtClean="0"/>
              <a:t>Engineering, University </a:t>
            </a:r>
            <a:r>
              <a:rPr lang="en-US" dirty="0"/>
              <a:t>of Southern California</a:t>
            </a:r>
            <a:endParaRPr lang="de-DE" dirty="0" smtClean="0"/>
          </a:p>
        </p:txBody>
      </p:sp>
      <p:sp>
        <p:nvSpPr>
          <p:cNvPr id="10" name="Rounded Rectangle 9"/>
          <p:cNvSpPr/>
          <p:nvPr/>
        </p:nvSpPr>
        <p:spPr>
          <a:xfrm>
            <a:off x="7644730" y="3267154"/>
            <a:ext cx="342254" cy="123235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Rounded Rectangle 10"/>
          <p:cNvSpPr/>
          <p:nvPr/>
        </p:nvSpPr>
        <p:spPr>
          <a:xfrm>
            <a:off x="7644730" y="4594900"/>
            <a:ext cx="342254" cy="164405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2" name="Straight Connector 11"/>
          <p:cNvCxnSpPr>
            <a:stCxn id="29" idx="4"/>
            <a:endCxn id="37" idx="4"/>
          </p:cNvCxnSpPr>
          <p:nvPr/>
        </p:nvCxnSpPr>
        <p:spPr>
          <a:xfrm flipV="1">
            <a:off x="7797776" y="3529282"/>
            <a:ext cx="0" cy="2035723"/>
          </a:xfrm>
          <a:prstGeom prst="line">
            <a:avLst/>
          </a:prstGeom>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7111330" y="4908801"/>
            <a:ext cx="300082" cy="369332"/>
          </a:xfrm>
          <a:prstGeom prst="rect">
            <a:avLst/>
          </a:prstGeom>
          <a:noFill/>
        </p:spPr>
        <p:txBody>
          <a:bodyPr wrap="none" rtlCol="0">
            <a:spAutoFit/>
          </a:bodyPr>
          <a:lstStyle/>
          <a:p>
            <a:r>
              <a:rPr lang="en-US" dirty="0" smtClean="0"/>
              <a:t>0</a:t>
            </a:r>
            <a:endParaRPr lang="en-US" dirty="0"/>
          </a:p>
        </p:txBody>
      </p:sp>
      <p:cxnSp>
        <p:nvCxnSpPr>
          <p:cNvPr id="15" name="Straight Connector 14"/>
          <p:cNvCxnSpPr/>
          <p:nvPr/>
        </p:nvCxnSpPr>
        <p:spPr>
          <a:xfrm>
            <a:off x="7432016" y="3474418"/>
            <a:ext cx="731520" cy="0"/>
          </a:xfrm>
          <a:prstGeom prst="line">
            <a:avLst/>
          </a:prstGeom>
        </p:spPr>
        <p:style>
          <a:lnRef idx="2">
            <a:schemeClr val="dk1"/>
          </a:lnRef>
          <a:fillRef idx="0">
            <a:schemeClr val="dk1"/>
          </a:fillRef>
          <a:effectRef idx="1">
            <a:schemeClr val="dk1"/>
          </a:effectRef>
          <a:fontRef idx="minor">
            <a:schemeClr val="tx1"/>
          </a:fontRef>
        </p:style>
      </p:cxnSp>
      <p:grpSp>
        <p:nvGrpSpPr>
          <p:cNvPr id="16" name="Group 15"/>
          <p:cNvGrpSpPr/>
          <p:nvPr/>
        </p:nvGrpSpPr>
        <p:grpSpPr>
          <a:xfrm>
            <a:off x="7432016" y="4662459"/>
            <a:ext cx="731520" cy="228600"/>
            <a:chOff x="6690101" y="5556330"/>
            <a:chExt cx="731520" cy="228600"/>
          </a:xfrm>
        </p:grpSpPr>
        <p:sp>
          <p:nvSpPr>
            <p:cNvPr id="17" name="Flowchart: Or 16"/>
            <p:cNvSpPr/>
            <p:nvPr/>
          </p:nvSpPr>
          <p:spPr>
            <a:xfrm>
              <a:off x="6941561" y="5556330"/>
              <a:ext cx="228600" cy="228600"/>
            </a:xfrm>
            <a:prstGeom prst="flowChar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8" name="Straight Connector 17"/>
            <p:cNvCxnSpPr/>
            <p:nvPr/>
          </p:nvCxnSpPr>
          <p:spPr>
            <a:xfrm>
              <a:off x="6690101" y="5670630"/>
              <a:ext cx="731520" cy="0"/>
            </a:xfrm>
            <a:prstGeom prst="line">
              <a:avLst/>
            </a:prstGeom>
          </p:spPr>
          <p:style>
            <a:lnRef idx="2">
              <a:schemeClr val="dk1"/>
            </a:lnRef>
            <a:fillRef idx="0">
              <a:schemeClr val="dk1"/>
            </a:fillRef>
            <a:effectRef idx="1">
              <a:schemeClr val="dk1"/>
            </a:effectRef>
            <a:fontRef idx="minor">
              <a:schemeClr val="tx1"/>
            </a:fontRef>
          </p:style>
        </p:cxnSp>
      </p:grpSp>
      <p:grpSp>
        <p:nvGrpSpPr>
          <p:cNvPr id="19" name="Group 18"/>
          <p:cNvGrpSpPr/>
          <p:nvPr/>
        </p:nvGrpSpPr>
        <p:grpSpPr>
          <a:xfrm>
            <a:off x="7432016" y="4291958"/>
            <a:ext cx="731520" cy="109728"/>
            <a:chOff x="6553200" y="3962400"/>
            <a:chExt cx="731520" cy="109728"/>
          </a:xfrm>
        </p:grpSpPr>
        <p:sp>
          <p:nvSpPr>
            <p:cNvPr id="20" name="Flowchart: Connector 19"/>
            <p:cNvSpPr/>
            <p:nvPr/>
          </p:nvSpPr>
          <p:spPr>
            <a:xfrm>
              <a:off x="6864096" y="3962400"/>
              <a:ext cx="109728" cy="10972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1" name="Straight Connector 20"/>
            <p:cNvCxnSpPr/>
            <p:nvPr/>
          </p:nvCxnSpPr>
          <p:spPr>
            <a:xfrm>
              <a:off x="6553200" y="4017264"/>
              <a:ext cx="731520" cy="0"/>
            </a:xfrm>
            <a:prstGeom prst="line">
              <a:avLst/>
            </a:prstGeom>
          </p:spPr>
          <p:style>
            <a:lnRef idx="2">
              <a:schemeClr val="dk1"/>
            </a:lnRef>
            <a:fillRef idx="0">
              <a:schemeClr val="dk1"/>
            </a:fillRef>
            <a:effectRef idx="1">
              <a:schemeClr val="dk1"/>
            </a:effectRef>
            <a:fontRef idx="minor">
              <a:schemeClr val="tx1"/>
            </a:fontRef>
          </p:style>
        </p:cxnSp>
      </p:grpSp>
      <p:cxnSp>
        <p:nvCxnSpPr>
          <p:cNvPr id="22" name="Straight Connector 21"/>
          <p:cNvCxnSpPr/>
          <p:nvPr/>
        </p:nvCxnSpPr>
        <p:spPr>
          <a:xfrm>
            <a:off x="7432016" y="3692519"/>
            <a:ext cx="731520"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7432016" y="3910620"/>
            <a:ext cx="731520"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7432016" y="4128721"/>
            <a:ext cx="731520" cy="0"/>
          </a:xfrm>
          <a:prstGeom prst="line">
            <a:avLst/>
          </a:prstGeom>
        </p:spPr>
        <p:style>
          <a:lnRef idx="2">
            <a:schemeClr val="dk1"/>
          </a:lnRef>
          <a:fillRef idx="0">
            <a:schemeClr val="dk1"/>
          </a:fillRef>
          <a:effectRef idx="1">
            <a:schemeClr val="dk1"/>
          </a:effectRef>
          <a:fontRef idx="minor">
            <a:schemeClr val="tx1"/>
          </a:fontRef>
        </p:style>
      </p:cxnSp>
      <p:grpSp>
        <p:nvGrpSpPr>
          <p:cNvPr id="25" name="Group 24"/>
          <p:cNvGrpSpPr/>
          <p:nvPr/>
        </p:nvGrpSpPr>
        <p:grpSpPr>
          <a:xfrm>
            <a:off x="7432016" y="4999432"/>
            <a:ext cx="731520" cy="228600"/>
            <a:chOff x="6690101" y="5556330"/>
            <a:chExt cx="731520" cy="228600"/>
          </a:xfrm>
        </p:grpSpPr>
        <p:sp>
          <p:nvSpPr>
            <p:cNvPr id="26" name="Flowchart: Or 25"/>
            <p:cNvSpPr/>
            <p:nvPr/>
          </p:nvSpPr>
          <p:spPr>
            <a:xfrm>
              <a:off x="6941561" y="5556330"/>
              <a:ext cx="228600" cy="228600"/>
            </a:xfrm>
            <a:prstGeom prst="flowChar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7" name="Straight Connector 26"/>
            <p:cNvCxnSpPr/>
            <p:nvPr/>
          </p:nvCxnSpPr>
          <p:spPr>
            <a:xfrm>
              <a:off x="6690101" y="5670630"/>
              <a:ext cx="731520" cy="0"/>
            </a:xfrm>
            <a:prstGeom prst="line">
              <a:avLst/>
            </a:prstGeom>
          </p:spPr>
          <p:style>
            <a:lnRef idx="2">
              <a:schemeClr val="dk1"/>
            </a:lnRef>
            <a:fillRef idx="0">
              <a:schemeClr val="dk1"/>
            </a:fillRef>
            <a:effectRef idx="1">
              <a:schemeClr val="dk1"/>
            </a:effectRef>
            <a:fontRef idx="minor">
              <a:schemeClr val="tx1"/>
            </a:fontRef>
          </p:style>
        </p:cxnSp>
      </p:grpSp>
      <p:grpSp>
        <p:nvGrpSpPr>
          <p:cNvPr id="28" name="Group 27"/>
          <p:cNvGrpSpPr/>
          <p:nvPr/>
        </p:nvGrpSpPr>
        <p:grpSpPr>
          <a:xfrm>
            <a:off x="7432016" y="5336405"/>
            <a:ext cx="731520" cy="228600"/>
            <a:chOff x="6690101" y="5556330"/>
            <a:chExt cx="731520" cy="228600"/>
          </a:xfrm>
        </p:grpSpPr>
        <p:sp>
          <p:nvSpPr>
            <p:cNvPr id="29" name="Flowchart: Or 28"/>
            <p:cNvSpPr/>
            <p:nvPr/>
          </p:nvSpPr>
          <p:spPr>
            <a:xfrm>
              <a:off x="6941561" y="5556330"/>
              <a:ext cx="228600" cy="228600"/>
            </a:xfrm>
            <a:prstGeom prst="flowChar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0" name="Straight Connector 29"/>
            <p:cNvCxnSpPr/>
            <p:nvPr/>
          </p:nvCxnSpPr>
          <p:spPr>
            <a:xfrm>
              <a:off x="6690101" y="5670630"/>
              <a:ext cx="731520" cy="0"/>
            </a:xfrm>
            <a:prstGeom prst="line">
              <a:avLst/>
            </a:prstGeom>
          </p:spPr>
          <p:style>
            <a:lnRef idx="2">
              <a:schemeClr val="dk1"/>
            </a:lnRef>
            <a:fillRef idx="0">
              <a:schemeClr val="dk1"/>
            </a:fillRef>
            <a:effectRef idx="1">
              <a:schemeClr val="dk1"/>
            </a:effectRef>
            <a:fontRef idx="minor">
              <a:schemeClr val="tx1"/>
            </a:fontRef>
          </p:style>
        </p:cxnSp>
      </p:grpSp>
      <p:cxnSp>
        <p:nvCxnSpPr>
          <p:cNvPr id="31" name="Straight Connector 30"/>
          <p:cNvCxnSpPr/>
          <p:nvPr/>
        </p:nvCxnSpPr>
        <p:spPr>
          <a:xfrm>
            <a:off x="7432016" y="5787678"/>
            <a:ext cx="731520" cy="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7432016" y="6124654"/>
            <a:ext cx="731520" cy="0"/>
          </a:xfrm>
          <a:prstGeom prst="line">
            <a:avLst/>
          </a:prstGeom>
        </p:spPr>
        <p:style>
          <a:lnRef idx="2">
            <a:schemeClr val="dk1"/>
          </a:lnRef>
          <a:fillRef idx="0">
            <a:schemeClr val="dk1"/>
          </a:fillRef>
          <a:effectRef idx="1">
            <a:schemeClr val="dk1"/>
          </a:effectRef>
          <a:fontRef idx="minor">
            <a:schemeClr val="tx1"/>
          </a:fontRef>
        </p:style>
      </p:cxnSp>
      <p:sp>
        <p:nvSpPr>
          <p:cNvPr id="33" name="TextBox 32"/>
          <p:cNvSpPr txBox="1"/>
          <p:nvPr/>
        </p:nvSpPr>
        <p:spPr>
          <a:xfrm>
            <a:off x="7111330" y="4594900"/>
            <a:ext cx="300082" cy="369332"/>
          </a:xfrm>
          <a:prstGeom prst="rect">
            <a:avLst/>
          </a:prstGeom>
          <a:noFill/>
        </p:spPr>
        <p:txBody>
          <a:bodyPr wrap="none" rtlCol="0">
            <a:spAutoFit/>
          </a:bodyPr>
          <a:lstStyle/>
          <a:p>
            <a:r>
              <a:rPr lang="en-US" dirty="0" smtClean="0"/>
              <a:t>0</a:t>
            </a:r>
            <a:endParaRPr lang="en-US" dirty="0"/>
          </a:p>
        </p:txBody>
      </p:sp>
      <p:sp>
        <p:nvSpPr>
          <p:cNvPr id="34" name="TextBox 33"/>
          <p:cNvSpPr txBox="1"/>
          <p:nvPr/>
        </p:nvSpPr>
        <p:spPr>
          <a:xfrm>
            <a:off x="7111330" y="5266039"/>
            <a:ext cx="300082" cy="369332"/>
          </a:xfrm>
          <a:prstGeom prst="rect">
            <a:avLst/>
          </a:prstGeom>
          <a:noFill/>
        </p:spPr>
        <p:txBody>
          <a:bodyPr wrap="none" rtlCol="0">
            <a:spAutoFit/>
          </a:bodyPr>
          <a:lstStyle/>
          <a:p>
            <a:r>
              <a:rPr lang="en-US" dirty="0" smtClean="0"/>
              <a:t>0</a:t>
            </a:r>
            <a:endParaRPr lang="en-US" dirty="0"/>
          </a:p>
        </p:txBody>
      </p:sp>
      <p:sp>
        <p:nvSpPr>
          <p:cNvPr id="35" name="TextBox 34"/>
          <p:cNvSpPr txBox="1"/>
          <p:nvPr/>
        </p:nvSpPr>
        <p:spPr>
          <a:xfrm>
            <a:off x="7111330" y="5602182"/>
            <a:ext cx="300082" cy="369332"/>
          </a:xfrm>
          <a:prstGeom prst="rect">
            <a:avLst/>
          </a:prstGeom>
          <a:noFill/>
        </p:spPr>
        <p:txBody>
          <a:bodyPr wrap="none" rtlCol="0">
            <a:spAutoFit/>
          </a:bodyPr>
          <a:lstStyle/>
          <a:p>
            <a:r>
              <a:rPr lang="en-US" dirty="0" smtClean="0"/>
              <a:t>0</a:t>
            </a:r>
            <a:endParaRPr lang="en-US" dirty="0"/>
          </a:p>
        </p:txBody>
      </p:sp>
      <p:sp>
        <p:nvSpPr>
          <p:cNvPr id="36" name="TextBox 35"/>
          <p:cNvSpPr txBox="1"/>
          <p:nvPr/>
        </p:nvSpPr>
        <p:spPr>
          <a:xfrm>
            <a:off x="7111330" y="5939988"/>
            <a:ext cx="300082" cy="369332"/>
          </a:xfrm>
          <a:prstGeom prst="rect">
            <a:avLst/>
          </a:prstGeom>
          <a:noFill/>
        </p:spPr>
        <p:txBody>
          <a:bodyPr wrap="none" rtlCol="0">
            <a:spAutoFit/>
          </a:bodyPr>
          <a:lstStyle/>
          <a:p>
            <a:r>
              <a:rPr lang="en-US" dirty="0" smtClean="0"/>
              <a:t>0</a:t>
            </a:r>
            <a:endParaRPr lang="en-US" dirty="0"/>
          </a:p>
        </p:txBody>
      </p:sp>
      <p:sp>
        <p:nvSpPr>
          <p:cNvPr id="37" name="Flowchart: Connector 36"/>
          <p:cNvSpPr/>
          <p:nvPr/>
        </p:nvSpPr>
        <p:spPr>
          <a:xfrm>
            <a:off x="7742912" y="3419554"/>
            <a:ext cx="109728" cy="109728"/>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Flowchart: Connector 37"/>
          <p:cNvSpPr/>
          <p:nvPr/>
        </p:nvSpPr>
        <p:spPr>
          <a:xfrm>
            <a:off x="7742912" y="3637655"/>
            <a:ext cx="109728" cy="109728"/>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Flowchart: Connector 38"/>
          <p:cNvSpPr/>
          <p:nvPr/>
        </p:nvSpPr>
        <p:spPr>
          <a:xfrm>
            <a:off x="7742912" y="3855756"/>
            <a:ext cx="109728" cy="109728"/>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Flowchart: Connector 39"/>
          <p:cNvSpPr/>
          <p:nvPr/>
        </p:nvSpPr>
        <p:spPr>
          <a:xfrm>
            <a:off x="7742912" y="4073857"/>
            <a:ext cx="109728" cy="109728"/>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TextBox 40"/>
          <p:cNvSpPr txBox="1"/>
          <p:nvPr/>
        </p:nvSpPr>
        <p:spPr>
          <a:xfrm>
            <a:off x="6500586" y="2654449"/>
            <a:ext cx="1521570" cy="369332"/>
          </a:xfrm>
          <a:prstGeom prst="rect">
            <a:avLst/>
          </a:prstGeom>
          <a:noFill/>
        </p:spPr>
        <p:txBody>
          <a:bodyPr wrap="none" rtlCol="0">
            <a:spAutoFit/>
          </a:bodyPr>
          <a:lstStyle/>
          <a:p>
            <a:r>
              <a:rPr lang="en-US" dirty="0" smtClean="0"/>
              <a:t>16 = (10000)</a:t>
            </a:r>
            <a:r>
              <a:rPr lang="en-US" baseline="-25000" dirty="0" smtClean="0"/>
              <a:t>2</a:t>
            </a:r>
            <a:endParaRPr lang="en-US" baseline="-25000" dirty="0"/>
          </a:p>
        </p:txBody>
      </p:sp>
      <p:sp>
        <p:nvSpPr>
          <p:cNvPr id="42" name="TextBox 41"/>
          <p:cNvSpPr txBox="1"/>
          <p:nvPr/>
        </p:nvSpPr>
        <p:spPr>
          <a:xfrm>
            <a:off x="5796606" y="5723964"/>
            <a:ext cx="1367682" cy="369332"/>
          </a:xfrm>
          <a:prstGeom prst="rect">
            <a:avLst/>
          </a:prstGeom>
          <a:noFill/>
        </p:spPr>
        <p:txBody>
          <a:bodyPr wrap="none" rtlCol="0">
            <a:spAutoFit/>
          </a:bodyPr>
          <a:lstStyle/>
          <a:p>
            <a:r>
              <a:rPr lang="en-US" dirty="0" smtClean="0"/>
              <a:t>7 = (00111)</a:t>
            </a:r>
            <a:r>
              <a:rPr lang="en-US" baseline="-25000" dirty="0" smtClean="0"/>
              <a:t>2</a:t>
            </a:r>
            <a:endParaRPr lang="en-US" baseline="-25000" dirty="0"/>
          </a:p>
        </p:txBody>
      </p:sp>
      <p:cxnSp>
        <p:nvCxnSpPr>
          <p:cNvPr id="43" name="Curved Connector 42"/>
          <p:cNvCxnSpPr>
            <a:endCxn id="41" idx="2"/>
          </p:cNvCxnSpPr>
          <p:nvPr/>
        </p:nvCxnSpPr>
        <p:spPr>
          <a:xfrm rot="10800000">
            <a:off x="7261372" y="3023781"/>
            <a:ext cx="445277" cy="244542"/>
          </a:xfrm>
          <a:prstGeom prst="curvedConnector2">
            <a:avLst/>
          </a:prstGeom>
          <a:ln>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44" name="Curved Connector 43"/>
          <p:cNvCxnSpPr>
            <a:stCxn id="11" idx="2"/>
            <a:endCxn id="42" idx="2"/>
          </p:cNvCxnSpPr>
          <p:nvPr/>
        </p:nvCxnSpPr>
        <p:spPr>
          <a:xfrm rot="5400000" flipH="1">
            <a:off x="7075323" y="5498420"/>
            <a:ext cx="145657" cy="1335410"/>
          </a:xfrm>
          <a:prstGeom prst="curvedConnector3">
            <a:avLst>
              <a:gd name="adj1" fmla="val -156944"/>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092280" y="3268323"/>
            <a:ext cx="377026" cy="369332"/>
          </a:xfrm>
          <a:prstGeom prst="rect">
            <a:avLst/>
          </a:prstGeom>
          <a:noFill/>
        </p:spPr>
        <p:txBody>
          <a:bodyPr wrap="none" rtlCol="0">
            <a:spAutoFit/>
          </a:bodyPr>
          <a:lstStyle/>
          <a:p>
            <a:r>
              <a:rPr lang="en-US" dirty="0" smtClean="0"/>
              <a:t>x</a:t>
            </a:r>
            <a:r>
              <a:rPr lang="en-US" baseline="-25000" dirty="0" smtClean="0"/>
              <a:t>0</a:t>
            </a:r>
            <a:endParaRPr lang="en-US" baseline="-25000" dirty="0"/>
          </a:p>
        </p:txBody>
      </p:sp>
      <p:sp>
        <p:nvSpPr>
          <p:cNvPr id="46" name="TextBox 45"/>
          <p:cNvSpPr txBox="1"/>
          <p:nvPr/>
        </p:nvSpPr>
        <p:spPr>
          <a:xfrm>
            <a:off x="7092280" y="4161545"/>
            <a:ext cx="377026" cy="369332"/>
          </a:xfrm>
          <a:prstGeom prst="rect">
            <a:avLst/>
          </a:prstGeom>
          <a:noFill/>
        </p:spPr>
        <p:txBody>
          <a:bodyPr wrap="none" rtlCol="0">
            <a:spAutoFit/>
          </a:bodyPr>
          <a:lstStyle/>
          <a:p>
            <a:r>
              <a:rPr lang="en-US" dirty="0" smtClean="0"/>
              <a:t>x</a:t>
            </a:r>
            <a:r>
              <a:rPr lang="en-US" baseline="-25000" dirty="0" smtClean="0"/>
              <a:t>4</a:t>
            </a:r>
            <a:endParaRPr lang="en-US" baseline="-25000" dirty="0"/>
          </a:p>
        </p:txBody>
      </p:sp>
      <p:sp>
        <p:nvSpPr>
          <p:cNvPr id="47" name="TextBox 46"/>
          <p:cNvSpPr txBox="1"/>
          <p:nvPr/>
        </p:nvSpPr>
        <p:spPr>
          <a:xfrm>
            <a:off x="8184534" y="4594900"/>
            <a:ext cx="377026" cy="369332"/>
          </a:xfrm>
          <a:prstGeom prst="rect">
            <a:avLst/>
          </a:prstGeom>
          <a:noFill/>
        </p:spPr>
        <p:txBody>
          <a:bodyPr wrap="none" rtlCol="0">
            <a:spAutoFit/>
          </a:bodyPr>
          <a:lstStyle/>
          <a:p>
            <a:r>
              <a:rPr lang="en-US" dirty="0" smtClean="0"/>
              <a:t>y</a:t>
            </a:r>
            <a:r>
              <a:rPr lang="en-US" baseline="-25000" dirty="0" smtClean="0"/>
              <a:t>0</a:t>
            </a:r>
            <a:endParaRPr lang="en-US" baseline="-25000" dirty="0"/>
          </a:p>
        </p:txBody>
      </p:sp>
      <p:sp>
        <p:nvSpPr>
          <p:cNvPr id="48" name="TextBox 47"/>
          <p:cNvSpPr txBox="1"/>
          <p:nvPr/>
        </p:nvSpPr>
        <p:spPr>
          <a:xfrm>
            <a:off x="8157186" y="5939988"/>
            <a:ext cx="377026" cy="369332"/>
          </a:xfrm>
          <a:prstGeom prst="rect">
            <a:avLst/>
          </a:prstGeom>
          <a:noFill/>
        </p:spPr>
        <p:txBody>
          <a:bodyPr wrap="none" rtlCol="0">
            <a:spAutoFit/>
          </a:bodyPr>
          <a:lstStyle/>
          <a:p>
            <a:r>
              <a:rPr lang="en-US" dirty="0" smtClean="0"/>
              <a:t>y</a:t>
            </a:r>
            <a:r>
              <a:rPr lang="en-US" baseline="-25000" dirty="0" smtClean="0"/>
              <a:t>4</a:t>
            </a:r>
            <a:endParaRPr lang="en-US" baseline="-25000" dirty="0"/>
          </a:p>
        </p:txBody>
      </p:sp>
      <p:graphicFrame>
        <p:nvGraphicFramePr>
          <p:cNvPr id="5" name="Table 4"/>
          <p:cNvGraphicFramePr>
            <a:graphicFrameLocks noGrp="1"/>
          </p:cNvGraphicFramePr>
          <p:nvPr>
            <p:extLst>
              <p:ext uri="{D42A27DB-BD31-4B8C-83A1-F6EECF244321}">
                <p14:modId xmlns:p14="http://schemas.microsoft.com/office/powerpoint/2010/main" val="3796502450"/>
              </p:ext>
            </p:extLst>
          </p:nvPr>
        </p:nvGraphicFramePr>
        <p:xfrm>
          <a:off x="869082" y="3971528"/>
          <a:ext cx="1645196" cy="609600"/>
        </p:xfrm>
        <a:graphic>
          <a:graphicData uri="http://schemas.openxmlformats.org/drawingml/2006/table">
            <a:tbl>
              <a:tblPr firstRow="1" bandRow="1">
                <a:tableStyleId>{5C22544A-7EE6-4342-B048-85BDC9FD1C3A}</a:tableStyleId>
              </a:tblPr>
              <a:tblGrid>
                <a:gridCol w="822598"/>
                <a:gridCol w="822598"/>
              </a:tblGrid>
              <a:tr h="301039">
                <a:tc>
                  <a:txBody>
                    <a:bodyPr/>
                    <a:lstStyle/>
                    <a:p>
                      <a:pPr algn="ctr"/>
                      <a:r>
                        <a:rPr lang="en-US" sz="1400" dirty="0" smtClean="0"/>
                        <a:t>x</a:t>
                      </a:r>
                      <a:endParaRPr lang="en-US" sz="1400" dirty="0"/>
                    </a:p>
                  </a:txBody>
                  <a:tcPr/>
                </a:tc>
                <a:tc>
                  <a:txBody>
                    <a:bodyPr/>
                    <a:lstStyle/>
                    <a:p>
                      <a:pPr algn="ctr"/>
                      <a:r>
                        <a:rPr lang="en-US" sz="1400" dirty="0" smtClean="0"/>
                        <a:t>y</a:t>
                      </a:r>
                      <a:endParaRPr lang="en-US" sz="1400" dirty="0"/>
                    </a:p>
                  </a:txBody>
                  <a:tcPr/>
                </a:tc>
              </a:tr>
              <a:tr h="301039">
                <a:tc>
                  <a:txBody>
                    <a:bodyPr/>
                    <a:lstStyle/>
                    <a:p>
                      <a:pPr algn="ctr"/>
                      <a:r>
                        <a:rPr lang="en-US" sz="1400" dirty="0" smtClean="0"/>
                        <a:t>16</a:t>
                      </a:r>
                      <a:endParaRPr lang="en-US" sz="1400" dirty="0"/>
                    </a:p>
                  </a:txBody>
                  <a:tcPr/>
                </a:tc>
                <a:tc>
                  <a:txBody>
                    <a:bodyPr/>
                    <a:lstStyle/>
                    <a:p>
                      <a:pPr algn="ctr"/>
                      <a:r>
                        <a:rPr lang="en-US" sz="1400" dirty="0" smtClean="0"/>
                        <a:t>7</a:t>
                      </a:r>
                      <a:endParaRPr lang="en-US" sz="1400" dirty="0"/>
                    </a:p>
                  </a:txBody>
                  <a:tcPr/>
                </a:tc>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365984140"/>
              </p:ext>
            </p:extLst>
          </p:nvPr>
        </p:nvGraphicFramePr>
        <p:xfrm>
          <a:off x="755576" y="4907632"/>
          <a:ext cx="1872208" cy="609600"/>
        </p:xfrm>
        <a:graphic>
          <a:graphicData uri="http://schemas.openxmlformats.org/drawingml/2006/table">
            <a:tbl>
              <a:tblPr firstRow="1" bandRow="1">
                <a:tableStyleId>{5C22544A-7EE6-4342-B048-85BDC9FD1C3A}</a:tableStyleId>
              </a:tblPr>
              <a:tblGrid>
                <a:gridCol w="936104"/>
                <a:gridCol w="936104"/>
              </a:tblGrid>
              <a:tr h="301039">
                <a:tc>
                  <a:txBody>
                    <a:bodyPr/>
                    <a:lstStyle/>
                    <a:p>
                      <a:pPr algn="ctr"/>
                      <a:r>
                        <a:rPr lang="en-US" sz="1400" dirty="0" smtClean="0"/>
                        <a:t>x</a:t>
                      </a:r>
                      <a:r>
                        <a:rPr lang="en-US" sz="1400" baseline="-25000" dirty="0" smtClean="0"/>
                        <a:t>4</a:t>
                      </a:r>
                      <a:r>
                        <a:rPr lang="en-US" sz="1400" dirty="0" smtClean="0"/>
                        <a:t>x</a:t>
                      </a:r>
                      <a:r>
                        <a:rPr lang="en-US" sz="1400" baseline="-25000" dirty="0" smtClean="0"/>
                        <a:t>3</a:t>
                      </a:r>
                      <a:r>
                        <a:rPr lang="en-US" sz="1400" dirty="0" smtClean="0"/>
                        <a:t>x</a:t>
                      </a:r>
                      <a:r>
                        <a:rPr lang="en-US" sz="1400" baseline="-25000" dirty="0" smtClean="0"/>
                        <a:t>2</a:t>
                      </a:r>
                      <a:r>
                        <a:rPr lang="en-US" sz="1400" dirty="0" smtClean="0"/>
                        <a:t>x</a:t>
                      </a:r>
                      <a:r>
                        <a:rPr lang="en-US" sz="1400" baseline="-25000" dirty="0" smtClean="0"/>
                        <a:t>1</a:t>
                      </a:r>
                      <a:r>
                        <a:rPr lang="en-US" sz="1400" dirty="0" smtClean="0"/>
                        <a:t>x</a:t>
                      </a:r>
                      <a:r>
                        <a:rPr lang="en-US" sz="1400" baseline="-25000" dirty="0" smtClean="0"/>
                        <a:t>0</a:t>
                      </a:r>
                      <a:endParaRPr lang="en-US" sz="1400" dirty="0"/>
                    </a:p>
                  </a:txBody>
                  <a:tcPr/>
                </a:tc>
                <a:tc>
                  <a:txBody>
                    <a:bodyPr/>
                    <a:lstStyle/>
                    <a:p>
                      <a:pPr algn="ctr"/>
                      <a:r>
                        <a:rPr lang="en-US" sz="1400" dirty="0" smtClean="0"/>
                        <a:t>y</a:t>
                      </a:r>
                      <a:r>
                        <a:rPr lang="en-US" sz="1400" baseline="-25000" dirty="0" smtClean="0"/>
                        <a:t>4</a:t>
                      </a:r>
                      <a:r>
                        <a:rPr lang="en-US" sz="1400" dirty="0" smtClean="0"/>
                        <a:t>y</a:t>
                      </a:r>
                      <a:r>
                        <a:rPr lang="en-US" sz="1400" baseline="-25000" dirty="0" smtClean="0"/>
                        <a:t>3</a:t>
                      </a:r>
                      <a:r>
                        <a:rPr lang="en-US" sz="1400" dirty="0" smtClean="0"/>
                        <a:t>y</a:t>
                      </a:r>
                      <a:r>
                        <a:rPr lang="en-US" sz="1400" baseline="-25000" dirty="0" smtClean="0"/>
                        <a:t>2</a:t>
                      </a:r>
                      <a:r>
                        <a:rPr lang="en-US" sz="1400" dirty="0" smtClean="0"/>
                        <a:t>y</a:t>
                      </a:r>
                      <a:r>
                        <a:rPr lang="en-US" sz="1400" baseline="-25000" dirty="0" smtClean="0"/>
                        <a:t>1</a:t>
                      </a:r>
                      <a:r>
                        <a:rPr lang="en-US" sz="1400" dirty="0" smtClean="0"/>
                        <a:t>y</a:t>
                      </a:r>
                      <a:r>
                        <a:rPr lang="en-US" sz="1400" baseline="-25000" dirty="0" smtClean="0"/>
                        <a:t>0</a:t>
                      </a:r>
                      <a:endParaRPr lang="en-US" sz="1400" dirty="0"/>
                    </a:p>
                  </a:txBody>
                  <a:tcPr/>
                </a:tc>
              </a:tr>
              <a:tr h="301039">
                <a:tc>
                  <a:txBody>
                    <a:bodyPr/>
                    <a:lstStyle/>
                    <a:p>
                      <a:pPr algn="ctr"/>
                      <a:r>
                        <a:rPr lang="en-US" sz="1400" dirty="0" smtClean="0"/>
                        <a:t>10000</a:t>
                      </a:r>
                      <a:endParaRPr lang="en-US" sz="1400" dirty="0"/>
                    </a:p>
                  </a:txBody>
                  <a:tcPr/>
                </a:tc>
                <a:tc>
                  <a:txBody>
                    <a:bodyPr/>
                    <a:lstStyle/>
                    <a:p>
                      <a:pPr algn="ctr"/>
                      <a:r>
                        <a:rPr lang="en-US" sz="1400" dirty="0" smtClean="0"/>
                        <a:t>00111</a:t>
                      </a:r>
                      <a:endParaRPr lang="en-US" sz="1400" dirty="0"/>
                    </a:p>
                  </a:txBody>
                  <a:tcPr/>
                </a:tc>
              </a:tr>
            </a:tbl>
          </a:graphicData>
        </a:graphic>
      </p:graphicFrame>
      <p:cxnSp>
        <p:nvCxnSpPr>
          <p:cNvPr id="52" name="Straight Connector 51"/>
          <p:cNvCxnSpPr>
            <a:stCxn id="56" idx="4"/>
            <a:endCxn id="76" idx="0"/>
          </p:cNvCxnSpPr>
          <p:nvPr/>
        </p:nvCxnSpPr>
        <p:spPr>
          <a:xfrm flipV="1">
            <a:off x="4125368" y="3410108"/>
            <a:ext cx="0" cy="1471505"/>
          </a:xfrm>
          <a:prstGeom prst="line">
            <a:avLst/>
          </a:prstGeom>
        </p:spPr>
        <p:style>
          <a:lnRef idx="2">
            <a:schemeClr val="dk1"/>
          </a:lnRef>
          <a:fillRef idx="0">
            <a:schemeClr val="dk1"/>
          </a:fillRef>
          <a:effectRef idx="1">
            <a:schemeClr val="dk1"/>
          </a:effectRef>
          <a:fontRef idx="minor">
            <a:schemeClr val="tx1"/>
          </a:fontRef>
        </p:style>
      </p:cxnSp>
      <p:sp>
        <p:nvSpPr>
          <p:cNvPr id="53" name="TextBox 52"/>
          <p:cNvSpPr txBox="1"/>
          <p:nvPr/>
        </p:nvSpPr>
        <p:spPr>
          <a:xfrm>
            <a:off x="3438922" y="4899355"/>
            <a:ext cx="300082" cy="369332"/>
          </a:xfrm>
          <a:prstGeom prst="rect">
            <a:avLst/>
          </a:prstGeom>
          <a:noFill/>
        </p:spPr>
        <p:txBody>
          <a:bodyPr wrap="none" rtlCol="0">
            <a:spAutoFit/>
          </a:bodyPr>
          <a:lstStyle/>
          <a:p>
            <a:r>
              <a:rPr lang="en-US" dirty="0" smtClean="0"/>
              <a:t>0</a:t>
            </a:r>
            <a:endParaRPr lang="en-US" dirty="0"/>
          </a:p>
        </p:txBody>
      </p:sp>
      <p:cxnSp>
        <p:nvCxnSpPr>
          <p:cNvPr id="54" name="Straight Connector 53"/>
          <p:cNvCxnSpPr/>
          <p:nvPr/>
        </p:nvCxnSpPr>
        <p:spPr>
          <a:xfrm>
            <a:off x="3759608" y="3464972"/>
            <a:ext cx="1463040" cy="0"/>
          </a:xfrm>
          <a:prstGeom prst="line">
            <a:avLst/>
          </a:prstGeom>
        </p:spPr>
        <p:style>
          <a:lnRef idx="2">
            <a:schemeClr val="dk1"/>
          </a:lnRef>
          <a:fillRef idx="0">
            <a:schemeClr val="dk1"/>
          </a:fillRef>
          <a:effectRef idx="1">
            <a:schemeClr val="dk1"/>
          </a:effectRef>
          <a:fontRef idx="minor">
            <a:schemeClr val="tx1"/>
          </a:fontRef>
        </p:style>
      </p:cxnSp>
      <p:sp>
        <p:nvSpPr>
          <p:cNvPr id="56" name="Flowchart: Or 55"/>
          <p:cNvSpPr/>
          <p:nvPr/>
        </p:nvSpPr>
        <p:spPr>
          <a:xfrm>
            <a:off x="4011068" y="4653013"/>
            <a:ext cx="228600" cy="228600"/>
          </a:xfrm>
          <a:prstGeom prst="flowChar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7" name="Straight Connector 56"/>
          <p:cNvCxnSpPr/>
          <p:nvPr/>
        </p:nvCxnSpPr>
        <p:spPr>
          <a:xfrm>
            <a:off x="3759608" y="4767313"/>
            <a:ext cx="1463040" cy="0"/>
          </a:xfrm>
          <a:prstGeom prst="line">
            <a:avLst/>
          </a:prstGeom>
        </p:spPr>
        <p:style>
          <a:lnRef idx="2">
            <a:schemeClr val="dk1"/>
          </a:lnRef>
          <a:fillRef idx="0">
            <a:schemeClr val="dk1"/>
          </a:fillRef>
          <a:effectRef idx="1">
            <a:schemeClr val="dk1"/>
          </a:effectRef>
          <a:fontRef idx="minor">
            <a:schemeClr val="tx1"/>
          </a:fontRef>
        </p:style>
      </p:cxnSp>
      <p:cxnSp>
        <p:nvCxnSpPr>
          <p:cNvPr id="60" name="Straight Connector 59"/>
          <p:cNvCxnSpPr/>
          <p:nvPr/>
        </p:nvCxnSpPr>
        <p:spPr>
          <a:xfrm>
            <a:off x="3759608" y="4337376"/>
            <a:ext cx="1463040" cy="0"/>
          </a:xfrm>
          <a:prstGeom prst="line">
            <a:avLst/>
          </a:prstGeom>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a:xfrm>
            <a:off x="3759608" y="3683073"/>
            <a:ext cx="1463040" cy="0"/>
          </a:xfrm>
          <a:prstGeom prst="line">
            <a:avLst/>
          </a:prstGeom>
        </p:spPr>
        <p:style>
          <a:lnRef idx="2">
            <a:schemeClr val="dk1"/>
          </a:lnRef>
          <a:fillRef idx="0">
            <a:schemeClr val="dk1"/>
          </a:fillRef>
          <a:effectRef idx="1">
            <a:schemeClr val="dk1"/>
          </a:effectRef>
          <a:fontRef idx="minor">
            <a:schemeClr val="tx1"/>
          </a:fontRef>
        </p:style>
      </p:cxnSp>
      <p:cxnSp>
        <p:nvCxnSpPr>
          <p:cNvPr id="62" name="Straight Connector 61"/>
          <p:cNvCxnSpPr/>
          <p:nvPr/>
        </p:nvCxnSpPr>
        <p:spPr>
          <a:xfrm>
            <a:off x="3759608" y="3901174"/>
            <a:ext cx="1463040" cy="0"/>
          </a:xfrm>
          <a:prstGeom prst="line">
            <a:avLst/>
          </a:prstGeom>
        </p:spPr>
        <p:style>
          <a:lnRef idx="2">
            <a:schemeClr val="dk1"/>
          </a:lnRef>
          <a:fillRef idx="0">
            <a:schemeClr val="dk1"/>
          </a:fillRef>
          <a:effectRef idx="1">
            <a:schemeClr val="dk1"/>
          </a:effectRef>
          <a:fontRef idx="minor">
            <a:schemeClr val="tx1"/>
          </a:fontRef>
        </p:style>
      </p:cxnSp>
      <p:cxnSp>
        <p:nvCxnSpPr>
          <p:cNvPr id="63" name="Straight Connector 62"/>
          <p:cNvCxnSpPr/>
          <p:nvPr/>
        </p:nvCxnSpPr>
        <p:spPr>
          <a:xfrm>
            <a:off x="3759608" y="4119275"/>
            <a:ext cx="1463040" cy="0"/>
          </a:xfrm>
          <a:prstGeom prst="line">
            <a:avLst/>
          </a:prstGeom>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a:xfrm>
            <a:off x="3759608" y="5104286"/>
            <a:ext cx="1463040" cy="0"/>
          </a:xfrm>
          <a:prstGeom prst="line">
            <a:avLst/>
          </a:prstGeom>
        </p:spPr>
        <p:style>
          <a:lnRef idx="2">
            <a:schemeClr val="dk1"/>
          </a:lnRef>
          <a:fillRef idx="0">
            <a:schemeClr val="dk1"/>
          </a:fillRef>
          <a:effectRef idx="1">
            <a:schemeClr val="dk1"/>
          </a:effectRef>
          <a:fontRef idx="minor">
            <a:schemeClr val="tx1"/>
          </a:fontRef>
        </p:style>
      </p:cxnSp>
      <p:cxnSp>
        <p:nvCxnSpPr>
          <p:cNvPr id="69" name="Straight Connector 68"/>
          <p:cNvCxnSpPr/>
          <p:nvPr/>
        </p:nvCxnSpPr>
        <p:spPr>
          <a:xfrm>
            <a:off x="3759608" y="5441259"/>
            <a:ext cx="1463040" cy="0"/>
          </a:xfrm>
          <a:prstGeom prst="line">
            <a:avLst/>
          </a:prstGeom>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a:xfrm>
            <a:off x="3759608" y="5778232"/>
            <a:ext cx="1463040" cy="0"/>
          </a:xfrm>
          <a:prstGeom prst="line">
            <a:avLst/>
          </a:prstGeom>
        </p:spPr>
        <p:style>
          <a:lnRef idx="2">
            <a:schemeClr val="dk1"/>
          </a:lnRef>
          <a:fillRef idx="0">
            <a:schemeClr val="dk1"/>
          </a:fillRef>
          <a:effectRef idx="1">
            <a:schemeClr val="dk1"/>
          </a:effectRef>
          <a:fontRef idx="minor">
            <a:schemeClr val="tx1"/>
          </a:fontRef>
        </p:style>
      </p:cxnSp>
      <p:cxnSp>
        <p:nvCxnSpPr>
          <p:cNvPr id="71" name="Straight Connector 70"/>
          <p:cNvCxnSpPr/>
          <p:nvPr/>
        </p:nvCxnSpPr>
        <p:spPr>
          <a:xfrm>
            <a:off x="3759608" y="6115208"/>
            <a:ext cx="1463040" cy="0"/>
          </a:xfrm>
          <a:prstGeom prst="line">
            <a:avLst/>
          </a:prstGeom>
        </p:spPr>
        <p:style>
          <a:lnRef idx="2">
            <a:schemeClr val="dk1"/>
          </a:lnRef>
          <a:fillRef idx="0">
            <a:schemeClr val="dk1"/>
          </a:fillRef>
          <a:effectRef idx="1">
            <a:schemeClr val="dk1"/>
          </a:effectRef>
          <a:fontRef idx="minor">
            <a:schemeClr val="tx1"/>
          </a:fontRef>
        </p:style>
      </p:cxnSp>
      <p:sp>
        <p:nvSpPr>
          <p:cNvPr id="72" name="TextBox 71"/>
          <p:cNvSpPr txBox="1"/>
          <p:nvPr/>
        </p:nvSpPr>
        <p:spPr>
          <a:xfrm>
            <a:off x="3438922" y="4585454"/>
            <a:ext cx="300082" cy="369332"/>
          </a:xfrm>
          <a:prstGeom prst="rect">
            <a:avLst/>
          </a:prstGeom>
          <a:noFill/>
        </p:spPr>
        <p:txBody>
          <a:bodyPr wrap="none" rtlCol="0">
            <a:spAutoFit/>
          </a:bodyPr>
          <a:lstStyle/>
          <a:p>
            <a:r>
              <a:rPr lang="en-US" dirty="0" smtClean="0"/>
              <a:t>0</a:t>
            </a:r>
            <a:endParaRPr lang="en-US" dirty="0"/>
          </a:p>
        </p:txBody>
      </p:sp>
      <p:sp>
        <p:nvSpPr>
          <p:cNvPr id="73" name="TextBox 72"/>
          <p:cNvSpPr txBox="1"/>
          <p:nvPr/>
        </p:nvSpPr>
        <p:spPr>
          <a:xfrm>
            <a:off x="3438922" y="5256593"/>
            <a:ext cx="300082" cy="369332"/>
          </a:xfrm>
          <a:prstGeom prst="rect">
            <a:avLst/>
          </a:prstGeom>
          <a:noFill/>
        </p:spPr>
        <p:txBody>
          <a:bodyPr wrap="none" rtlCol="0">
            <a:spAutoFit/>
          </a:bodyPr>
          <a:lstStyle/>
          <a:p>
            <a:r>
              <a:rPr lang="en-US" dirty="0" smtClean="0"/>
              <a:t>0</a:t>
            </a:r>
            <a:endParaRPr lang="en-US" dirty="0"/>
          </a:p>
        </p:txBody>
      </p:sp>
      <p:sp>
        <p:nvSpPr>
          <p:cNvPr id="74" name="TextBox 73"/>
          <p:cNvSpPr txBox="1"/>
          <p:nvPr/>
        </p:nvSpPr>
        <p:spPr>
          <a:xfrm>
            <a:off x="3438922" y="5592736"/>
            <a:ext cx="300082" cy="369332"/>
          </a:xfrm>
          <a:prstGeom prst="rect">
            <a:avLst/>
          </a:prstGeom>
          <a:noFill/>
        </p:spPr>
        <p:txBody>
          <a:bodyPr wrap="none" rtlCol="0">
            <a:spAutoFit/>
          </a:bodyPr>
          <a:lstStyle/>
          <a:p>
            <a:r>
              <a:rPr lang="en-US" dirty="0" smtClean="0"/>
              <a:t>0</a:t>
            </a:r>
            <a:endParaRPr lang="en-US" dirty="0"/>
          </a:p>
        </p:txBody>
      </p:sp>
      <p:sp>
        <p:nvSpPr>
          <p:cNvPr id="75" name="TextBox 74"/>
          <p:cNvSpPr txBox="1"/>
          <p:nvPr/>
        </p:nvSpPr>
        <p:spPr>
          <a:xfrm>
            <a:off x="3438922" y="5930542"/>
            <a:ext cx="300082" cy="369332"/>
          </a:xfrm>
          <a:prstGeom prst="rect">
            <a:avLst/>
          </a:prstGeom>
          <a:noFill/>
        </p:spPr>
        <p:txBody>
          <a:bodyPr wrap="none" rtlCol="0">
            <a:spAutoFit/>
          </a:bodyPr>
          <a:lstStyle/>
          <a:p>
            <a:r>
              <a:rPr lang="en-US" dirty="0" smtClean="0"/>
              <a:t>0</a:t>
            </a:r>
            <a:endParaRPr lang="en-US" dirty="0"/>
          </a:p>
        </p:txBody>
      </p:sp>
      <p:sp>
        <p:nvSpPr>
          <p:cNvPr id="76" name="Flowchart: Connector 75"/>
          <p:cNvSpPr/>
          <p:nvPr/>
        </p:nvSpPr>
        <p:spPr>
          <a:xfrm>
            <a:off x="4070504" y="3410108"/>
            <a:ext cx="109728" cy="109728"/>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7" name="Flowchart: Connector 76"/>
          <p:cNvSpPr/>
          <p:nvPr/>
        </p:nvSpPr>
        <p:spPr>
          <a:xfrm>
            <a:off x="4070504" y="3628209"/>
            <a:ext cx="109728" cy="109728"/>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8" name="Flowchart: Connector 77"/>
          <p:cNvSpPr/>
          <p:nvPr/>
        </p:nvSpPr>
        <p:spPr>
          <a:xfrm>
            <a:off x="4070504" y="3846310"/>
            <a:ext cx="109728" cy="109728"/>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Flowchart: Connector 78"/>
          <p:cNvSpPr/>
          <p:nvPr/>
        </p:nvSpPr>
        <p:spPr>
          <a:xfrm>
            <a:off x="4070504" y="4064411"/>
            <a:ext cx="109728" cy="109728"/>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0" name="TextBox 79"/>
          <p:cNvSpPr txBox="1"/>
          <p:nvPr/>
        </p:nvSpPr>
        <p:spPr>
          <a:xfrm>
            <a:off x="3419872" y="3258877"/>
            <a:ext cx="377026" cy="369332"/>
          </a:xfrm>
          <a:prstGeom prst="rect">
            <a:avLst/>
          </a:prstGeom>
          <a:noFill/>
        </p:spPr>
        <p:txBody>
          <a:bodyPr wrap="none" rtlCol="0">
            <a:spAutoFit/>
          </a:bodyPr>
          <a:lstStyle/>
          <a:p>
            <a:r>
              <a:rPr lang="en-US" dirty="0" smtClean="0"/>
              <a:t>x</a:t>
            </a:r>
            <a:r>
              <a:rPr lang="en-US" baseline="-25000" dirty="0" smtClean="0"/>
              <a:t>0</a:t>
            </a:r>
            <a:endParaRPr lang="en-US" baseline="-25000" dirty="0"/>
          </a:p>
        </p:txBody>
      </p:sp>
      <p:sp>
        <p:nvSpPr>
          <p:cNvPr id="81" name="TextBox 80"/>
          <p:cNvSpPr txBox="1"/>
          <p:nvPr/>
        </p:nvSpPr>
        <p:spPr>
          <a:xfrm>
            <a:off x="3419872" y="4152099"/>
            <a:ext cx="377026" cy="369332"/>
          </a:xfrm>
          <a:prstGeom prst="rect">
            <a:avLst/>
          </a:prstGeom>
          <a:noFill/>
        </p:spPr>
        <p:txBody>
          <a:bodyPr wrap="none" rtlCol="0">
            <a:spAutoFit/>
          </a:bodyPr>
          <a:lstStyle/>
          <a:p>
            <a:r>
              <a:rPr lang="en-US" dirty="0" smtClean="0"/>
              <a:t>x</a:t>
            </a:r>
            <a:r>
              <a:rPr lang="en-US" baseline="-25000" dirty="0" smtClean="0"/>
              <a:t>4</a:t>
            </a:r>
            <a:endParaRPr lang="en-US" baseline="-25000" dirty="0"/>
          </a:p>
        </p:txBody>
      </p:sp>
      <p:sp>
        <p:nvSpPr>
          <p:cNvPr id="82" name="TextBox 81"/>
          <p:cNvSpPr txBox="1"/>
          <p:nvPr/>
        </p:nvSpPr>
        <p:spPr>
          <a:xfrm>
            <a:off x="5292080" y="4585454"/>
            <a:ext cx="377026" cy="369332"/>
          </a:xfrm>
          <a:prstGeom prst="rect">
            <a:avLst/>
          </a:prstGeom>
          <a:noFill/>
        </p:spPr>
        <p:txBody>
          <a:bodyPr wrap="none" rtlCol="0">
            <a:spAutoFit/>
          </a:bodyPr>
          <a:lstStyle/>
          <a:p>
            <a:r>
              <a:rPr lang="en-US" dirty="0" smtClean="0"/>
              <a:t>y</a:t>
            </a:r>
            <a:r>
              <a:rPr lang="en-US" baseline="-25000" dirty="0" smtClean="0"/>
              <a:t>0</a:t>
            </a:r>
            <a:endParaRPr lang="en-US" baseline="-25000" dirty="0"/>
          </a:p>
        </p:txBody>
      </p:sp>
      <p:sp>
        <p:nvSpPr>
          <p:cNvPr id="83" name="TextBox 82"/>
          <p:cNvSpPr txBox="1"/>
          <p:nvPr/>
        </p:nvSpPr>
        <p:spPr>
          <a:xfrm>
            <a:off x="5264732" y="5930542"/>
            <a:ext cx="377026" cy="369332"/>
          </a:xfrm>
          <a:prstGeom prst="rect">
            <a:avLst/>
          </a:prstGeom>
          <a:noFill/>
        </p:spPr>
        <p:txBody>
          <a:bodyPr wrap="none" rtlCol="0">
            <a:spAutoFit/>
          </a:bodyPr>
          <a:lstStyle/>
          <a:p>
            <a:r>
              <a:rPr lang="en-US" dirty="0" smtClean="0"/>
              <a:t>y</a:t>
            </a:r>
            <a:r>
              <a:rPr lang="en-US" baseline="-25000" dirty="0" smtClean="0"/>
              <a:t>4</a:t>
            </a:r>
            <a:endParaRPr lang="en-US" baseline="-25000" dirty="0"/>
          </a:p>
        </p:txBody>
      </p:sp>
      <p:sp>
        <p:nvSpPr>
          <p:cNvPr id="59" name="Flowchart: Connector 58"/>
          <p:cNvSpPr/>
          <p:nvPr/>
        </p:nvSpPr>
        <p:spPr>
          <a:xfrm>
            <a:off x="4070504" y="4282512"/>
            <a:ext cx="109728" cy="10972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07" name="Straight Connector 106"/>
          <p:cNvCxnSpPr>
            <a:stCxn id="109" idx="4"/>
            <a:endCxn id="111" idx="4"/>
          </p:cNvCxnSpPr>
          <p:nvPr/>
        </p:nvCxnSpPr>
        <p:spPr>
          <a:xfrm flipV="1">
            <a:off x="4529708" y="3520898"/>
            <a:ext cx="0" cy="1698750"/>
          </a:xfrm>
          <a:prstGeom prst="line">
            <a:avLst/>
          </a:prstGeom>
        </p:spPr>
        <p:style>
          <a:lnRef idx="2">
            <a:schemeClr val="dk1"/>
          </a:lnRef>
          <a:fillRef idx="0">
            <a:schemeClr val="dk1"/>
          </a:fillRef>
          <a:effectRef idx="1">
            <a:schemeClr val="dk1"/>
          </a:effectRef>
          <a:fontRef idx="minor">
            <a:schemeClr val="tx1"/>
          </a:fontRef>
        </p:style>
      </p:cxnSp>
      <p:sp>
        <p:nvSpPr>
          <p:cNvPr id="109" name="Flowchart: Or 108"/>
          <p:cNvSpPr/>
          <p:nvPr/>
        </p:nvSpPr>
        <p:spPr>
          <a:xfrm>
            <a:off x="4415408" y="4991048"/>
            <a:ext cx="228600" cy="228600"/>
          </a:xfrm>
          <a:prstGeom prst="flowChar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1" name="Flowchart: Connector 110"/>
          <p:cNvSpPr/>
          <p:nvPr/>
        </p:nvSpPr>
        <p:spPr>
          <a:xfrm>
            <a:off x="4474844" y="3411170"/>
            <a:ext cx="109728" cy="109728"/>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2" name="Flowchart: Connector 111"/>
          <p:cNvSpPr/>
          <p:nvPr/>
        </p:nvSpPr>
        <p:spPr>
          <a:xfrm>
            <a:off x="4474844" y="3629271"/>
            <a:ext cx="109728" cy="109728"/>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3" name="Flowchart: Connector 112"/>
          <p:cNvSpPr/>
          <p:nvPr/>
        </p:nvSpPr>
        <p:spPr>
          <a:xfrm>
            <a:off x="4474844" y="3847372"/>
            <a:ext cx="109728" cy="109728"/>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4" name="Flowchart: Connector 113"/>
          <p:cNvSpPr/>
          <p:nvPr/>
        </p:nvSpPr>
        <p:spPr>
          <a:xfrm>
            <a:off x="4474844" y="4065473"/>
            <a:ext cx="109728" cy="109728"/>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5" name="Flowchart: Connector 114"/>
          <p:cNvSpPr/>
          <p:nvPr/>
        </p:nvSpPr>
        <p:spPr>
          <a:xfrm>
            <a:off x="4474844" y="4283574"/>
            <a:ext cx="109728" cy="10972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16" name="Straight Connector 115"/>
          <p:cNvCxnSpPr>
            <a:stCxn id="119" idx="4"/>
            <a:endCxn id="120" idx="4"/>
          </p:cNvCxnSpPr>
          <p:nvPr/>
        </p:nvCxnSpPr>
        <p:spPr>
          <a:xfrm flipV="1">
            <a:off x="4889748" y="3520898"/>
            <a:ext cx="0" cy="2035723"/>
          </a:xfrm>
          <a:prstGeom prst="line">
            <a:avLst/>
          </a:prstGeom>
        </p:spPr>
        <p:style>
          <a:lnRef idx="2">
            <a:schemeClr val="dk1"/>
          </a:lnRef>
          <a:fillRef idx="0">
            <a:schemeClr val="dk1"/>
          </a:fillRef>
          <a:effectRef idx="1">
            <a:schemeClr val="dk1"/>
          </a:effectRef>
          <a:fontRef idx="minor">
            <a:schemeClr val="tx1"/>
          </a:fontRef>
        </p:style>
      </p:cxnSp>
      <p:sp>
        <p:nvSpPr>
          <p:cNvPr id="119" name="Flowchart: Or 118"/>
          <p:cNvSpPr/>
          <p:nvPr/>
        </p:nvSpPr>
        <p:spPr>
          <a:xfrm>
            <a:off x="4775448" y="5328021"/>
            <a:ext cx="228600" cy="228600"/>
          </a:xfrm>
          <a:prstGeom prst="flowChar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0" name="Flowchart: Connector 119"/>
          <p:cNvSpPr/>
          <p:nvPr/>
        </p:nvSpPr>
        <p:spPr>
          <a:xfrm>
            <a:off x="4834884" y="3411170"/>
            <a:ext cx="109728" cy="109728"/>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1" name="Flowchart: Connector 120"/>
          <p:cNvSpPr/>
          <p:nvPr/>
        </p:nvSpPr>
        <p:spPr>
          <a:xfrm>
            <a:off x="4834884" y="3629271"/>
            <a:ext cx="109728" cy="109728"/>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2" name="Flowchart: Connector 121"/>
          <p:cNvSpPr/>
          <p:nvPr/>
        </p:nvSpPr>
        <p:spPr>
          <a:xfrm>
            <a:off x="4834884" y="3847372"/>
            <a:ext cx="109728" cy="109728"/>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3" name="Flowchart: Connector 122"/>
          <p:cNvSpPr/>
          <p:nvPr/>
        </p:nvSpPr>
        <p:spPr>
          <a:xfrm>
            <a:off x="4834884" y="4065473"/>
            <a:ext cx="109728" cy="109728"/>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4" name="Flowchart: Connector 123"/>
          <p:cNvSpPr/>
          <p:nvPr/>
        </p:nvSpPr>
        <p:spPr>
          <a:xfrm>
            <a:off x="4834884" y="4283574"/>
            <a:ext cx="109728" cy="10972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7" name="Right Arrow 126"/>
          <p:cNvSpPr/>
          <p:nvPr/>
        </p:nvSpPr>
        <p:spPr>
          <a:xfrm>
            <a:off x="5914113" y="4585454"/>
            <a:ext cx="746119" cy="770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571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US" b="1" dirty="0" smtClean="0"/>
              <a:t>Straightforward implement the oracle for black edges</a:t>
            </a:r>
          </a:p>
          <a:p>
            <a:pPr lvl="1"/>
            <a:r>
              <a:rPr lang="en-US" dirty="0" smtClean="0"/>
              <a:t>High cost</a:t>
            </a:r>
            <a:endParaRPr lang="en-GB" dirty="0" smtClean="0"/>
          </a:p>
        </p:txBody>
      </p:sp>
      <p:sp>
        <p:nvSpPr>
          <p:cNvPr id="3" name="Titel 2"/>
          <p:cNvSpPr>
            <a:spLocks noGrp="1"/>
          </p:cNvSpPr>
          <p:nvPr>
            <p:ph type="title"/>
          </p:nvPr>
        </p:nvSpPr>
        <p:spPr/>
        <p:txBody>
          <a:bodyPr>
            <a:normAutofit/>
          </a:bodyPr>
          <a:lstStyle/>
          <a:p>
            <a:r>
              <a:rPr lang="en-US" dirty="0"/>
              <a:t>Oracle </a:t>
            </a:r>
            <a:r>
              <a:rPr lang="en-US" dirty="0" smtClean="0"/>
              <a:t>Implementation</a:t>
            </a:r>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t>16-Jul-14</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t>6</a:t>
            </a:fld>
            <a:endParaRPr lang="de-DE"/>
          </a:p>
        </p:txBody>
      </p:sp>
      <p:sp>
        <p:nvSpPr>
          <p:cNvPr id="9" name="Fußzeilenplatzhalter 8"/>
          <p:cNvSpPr>
            <a:spLocks noGrp="1"/>
          </p:cNvSpPr>
          <p:nvPr>
            <p:ph type="ftr" sz="quarter" idx="11"/>
          </p:nvPr>
        </p:nvSpPr>
        <p:spPr/>
        <p:txBody>
          <a:bodyPr/>
          <a:lstStyle/>
          <a:p>
            <a:r>
              <a:rPr lang="en-US" dirty="0"/>
              <a:t>Alireza Shafaei, Mehdi Saeedi, Massoud Pedram</a:t>
            </a:r>
          </a:p>
          <a:p>
            <a:r>
              <a:rPr lang="en-US" dirty="0"/>
              <a:t>Department of Electrical </a:t>
            </a:r>
            <a:r>
              <a:rPr lang="en-US" dirty="0" smtClean="0"/>
              <a:t>Engineering, University </a:t>
            </a:r>
            <a:r>
              <a:rPr lang="en-US" dirty="0"/>
              <a:t>of Southern California</a:t>
            </a:r>
            <a:endParaRPr lang="de-DE"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4482" y="3501008"/>
            <a:ext cx="6275036" cy="267097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3254" y="1772816"/>
            <a:ext cx="2376264" cy="1623132"/>
          </a:xfrm>
          <a:prstGeom prst="rect">
            <a:avLst/>
          </a:prstGeom>
        </p:spPr>
      </p:pic>
      <p:sp>
        <p:nvSpPr>
          <p:cNvPr id="90" name="Rounded Rectangle 89"/>
          <p:cNvSpPr/>
          <p:nvPr/>
        </p:nvSpPr>
        <p:spPr>
          <a:xfrm>
            <a:off x="1996604" y="3391430"/>
            <a:ext cx="288032" cy="2776033"/>
          </a:xfrm>
          <a:prstGeom prst="round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1" name="TextBox 90"/>
          <p:cNvSpPr txBox="1"/>
          <p:nvPr/>
        </p:nvSpPr>
        <p:spPr>
          <a:xfrm>
            <a:off x="1259632" y="2843644"/>
            <a:ext cx="867545" cy="369332"/>
          </a:xfrm>
          <a:prstGeom prst="rect">
            <a:avLst/>
          </a:prstGeom>
          <a:noFill/>
          <a:ln>
            <a:solidFill>
              <a:srgbClr val="FF0000"/>
            </a:solidFill>
          </a:ln>
        </p:spPr>
        <p:txBody>
          <a:bodyPr wrap="none" rtlCol="0">
            <a:spAutoFit/>
          </a:bodyPr>
          <a:lstStyle/>
          <a:p>
            <a:r>
              <a:rPr lang="en-US" dirty="0" smtClean="0"/>
              <a:t>7 </a:t>
            </a:r>
            <a:r>
              <a:rPr lang="en-US" dirty="0" smtClean="0">
                <a:sym typeface="Wingdings" pitchFamily="2" charset="2"/>
              </a:rPr>
              <a:t> 16</a:t>
            </a:r>
            <a:endParaRPr lang="en-US" baseline="-25000" dirty="0"/>
          </a:p>
        </p:txBody>
      </p:sp>
      <p:cxnSp>
        <p:nvCxnSpPr>
          <p:cNvPr id="92" name="Curved Connector 91"/>
          <p:cNvCxnSpPr>
            <a:stCxn id="90" idx="0"/>
            <a:endCxn id="91" idx="2"/>
          </p:cNvCxnSpPr>
          <p:nvPr/>
        </p:nvCxnSpPr>
        <p:spPr>
          <a:xfrm rot="16200000" flipV="1">
            <a:off x="1827786" y="3078595"/>
            <a:ext cx="178454" cy="447215"/>
          </a:xfrm>
          <a:prstGeom prst="curvedConnector3">
            <a:avLst>
              <a:gd name="adj1" fmla="val 50000"/>
            </a:avLst>
          </a:prstGeom>
          <a:ln>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93" name="Rounded Rectangle 92"/>
          <p:cNvSpPr/>
          <p:nvPr/>
        </p:nvSpPr>
        <p:spPr>
          <a:xfrm>
            <a:off x="2357138" y="3391429"/>
            <a:ext cx="288032" cy="2776033"/>
          </a:xfrm>
          <a:prstGeom prst="roundRect">
            <a:avLst/>
          </a:prstGeom>
          <a:noFill/>
          <a:ln>
            <a:solidFill>
              <a:srgbClr val="00B0F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4" name="TextBox 93"/>
          <p:cNvSpPr txBox="1"/>
          <p:nvPr/>
        </p:nvSpPr>
        <p:spPr>
          <a:xfrm>
            <a:off x="2339752" y="2841329"/>
            <a:ext cx="867545" cy="369332"/>
          </a:xfrm>
          <a:prstGeom prst="rect">
            <a:avLst/>
          </a:prstGeom>
          <a:noFill/>
          <a:ln>
            <a:solidFill>
              <a:srgbClr val="00B0F0"/>
            </a:solidFill>
          </a:ln>
        </p:spPr>
        <p:txBody>
          <a:bodyPr wrap="none" rtlCol="0">
            <a:spAutoFit/>
          </a:bodyPr>
          <a:lstStyle/>
          <a:p>
            <a:r>
              <a:rPr lang="en-US" dirty="0" smtClean="0"/>
              <a:t>16 </a:t>
            </a:r>
            <a:r>
              <a:rPr lang="en-US" dirty="0" smtClean="0">
                <a:sym typeface="Wingdings" pitchFamily="2" charset="2"/>
              </a:rPr>
              <a:t> 7</a:t>
            </a:r>
            <a:endParaRPr lang="en-US" baseline="-25000" dirty="0"/>
          </a:p>
        </p:txBody>
      </p:sp>
      <p:cxnSp>
        <p:nvCxnSpPr>
          <p:cNvPr id="95" name="Curved Connector 94"/>
          <p:cNvCxnSpPr>
            <a:stCxn id="93" idx="0"/>
            <a:endCxn id="94" idx="2"/>
          </p:cNvCxnSpPr>
          <p:nvPr/>
        </p:nvCxnSpPr>
        <p:spPr>
          <a:xfrm rot="5400000" flipH="1" flipV="1">
            <a:off x="2546955" y="3164860"/>
            <a:ext cx="180768" cy="272371"/>
          </a:xfrm>
          <a:prstGeom prst="curvedConnector3">
            <a:avLst>
              <a:gd name="adj1" fmla="val 50000"/>
            </a:avLst>
          </a:prstGeom>
          <a:ln>
            <a:solidFill>
              <a:srgbClr val="00B0F0"/>
            </a:solidFill>
            <a:tailEnd type="triangle"/>
          </a:ln>
        </p:spPr>
        <p:style>
          <a:lnRef idx="1">
            <a:schemeClr val="accent3"/>
          </a:lnRef>
          <a:fillRef idx="0">
            <a:schemeClr val="accent3"/>
          </a:fillRef>
          <a:effectRef idx="0">
            <a:schemeClr val="accent3"/>
          </a:effectRef>
          <a:fontRef idx="minor">
            <a:schemeClr val="tx1"/>
          </a:fontRef>
        </p:style>
      </p:cxnSp>
      <p:graphicFrame>
        <p:nvGraphicFramePr>
          <p:cNvPr id="99" name="Table 98"/>
          <p:cNvGraphicFramePr>
            <a:graphicFrameLocks noGrp="1"/>
          </p:cNvGraphicFramePr>
          <p:nvPr>
            <p:extLst>
              <p:ext uri="{D42A27DB-BD31-4B8C-83A1-F6EECF244321}">
                <p14:modId xmlns:p14="http://schemas.microsoft.com/office/powerpoint/2010/main" val="3590589058"/>
              </p:ext>
            </p:extLst>
          </p:nvPr>
        </p:nvGraphicFramePr>
        <p:xfrm>
          <a:off x="4281014" y="1722120"/>
          <a:ext cx="723034" cy="1706880"/>
        </p:xfrm>
        <a:graphic>
          <a:graphicData uri="http://schemas.openxmlformats.org/drawingml/2006/table">
            <a:tbl>
              <a:tblPr firstRow="1" bandRow="1">
                <a:tableStyleId>{5C22544A-7EE6-4342-B048-85BDC9FD1C3A}</a:tableStyleId>
              </a:tblPr>
              <a:tblGrid>
                <a:gridCol w="362993"/>
                <a:gridCol w="360041"/>
              </a:tblGrid>
              <a:tr h="197744">
                <a:tc>
                  <a:txBody>
                    <a:bodyPr/>
                    <a:lstStyle/>
                    <a:p>
                      <a:r>
                        <a:rPr lang="en-US" sz="800" dirty="0" smtClean="0"/>
                        <a:t>a</a:t>
                      </a:r>
                      <a:endParaRPr lang="en-US" sz="800" dirty="0"/>
                    </a:p>
                  </a:txBody>
                  <a:tcPr/>
                </a:tc>
                <a:tc>
                  <a:txBody>
                    <a:bodyPr/>
                    <a:lstStyle/>
                    <a:p>
                      <a:r>
                        <a:rPr lang="en-US" sz="800" dirty="0" smtClean="0"/>
                        <a:t>y</a:t>
                      </a:r>
                      <a:endParaRPr lang="en-US" sz="800" dirty="0"/>
                    </a:p>
                  </a:txBody>
                  <a:tcPr/>
                </a:tc>
              </a:tr>
              <a:tr h="197744">
                <a:tc>
                  <a:txBody>
                    <a:bodyPr/>
                    <a:lstStyle/>
                    <a:p>
                      <a:r>
                        <a:rPr lang="en-US" sz="800" dirty="0" smtClean="0"/>
                        <a:t>7</a:t>
                      </a:r>
                      <a:endParaRPr lang="en-US" sz="800" dirty="0"/>
                    </a:p>
                  </a:txBody>
                  <a:tcPr/>
                </a:tc>
                <a:tc>
                  <a:txBody>
                    <a:bodyPr/>
                    <a:lstStyle/>
                    <a:p>
                      <a:r>
                        <a:rPr lang="en-US" sz="800" dirty="0" smtClean="0"/>
                        <a:t>16</a:t>
                      </a:r>
                      <a:endParaRPr lang="en-US" sz="800" dirty="0"/>
                    </a:p>
                  </a:txBody>
                  <a:tcPr/>
                </a:tc>
              </a:tr>
              <a:tr h="197744">
                <a:tc>
                  <a:txBody>
                    <a:bodyPr/>
                    <a:lstStyle/>
                    <a:p>
                      <a:r>
                        <a:rPr lang="en-US" sz="800" dirty="0" smtClean="0"/>
                        <a:t>8</a:t>
                      </a:r>
                      <a:endParaRPr lang="en-US" sz="800" dirty="0"/>
                    </a:p>
                  </a:txBody>
                  <a:tcPr/>
                </a:tc>
                <a:tc>
                  <a:txBody>
                    <a:bodyPr/>
                    <a:lstStyle/>
                    <a:p>
                      <a:r>
                        <a:rPr lang="en-US" sz="800" dirty="0" smtClean="0"/>
                        <a:t>17</a:t>
                      </a:r>
                      <a:endParaRPr lang="en-US" sz="800" dirty="0"/>
                    </a:p>
                  </a:txBody>
                  <a:tcPr/>
                </a:tc>
              </a:tr>
              <a:tr h="197744">
                <a:tc>
                  <a:txBody>
                    <a:bodyPr/>
                    <a:lstStyle/>
                    <a:p>
                      <a:r>
                        <a:rPr lang="en-US" sz="800" dirty="0" smtClean="0"/>
                        <a:t>9</a:t>
                      </a:r>
                      <a:endParaRPr lang="en-US" sz="800" dirty="0"/>
                    </a:p>
                  </a:txBody>
                  <a:tcPr/>
                </a:tc>
                <a:tc>
                  <a:txBody>
                    <a:bodyPr/>
                    <a:lstStyle/>
                    <a:p>
                      <a:r>
                        <a:rPr lang="en-US" sz="800" dirty="0" smtClean="0"/>
                        <a:t>15</a:t>
                      </a:r>
                      <a:endParaRPr lang="en-US" sz="800" dirty="0"/>
                    </a:p>
                  </a:txBody>
                  <a:tcPr/>
                </a:tc>
              </a:tr>
              <a:tr h="197744">
                <a:tc>
                  <a:txBody>
                    <a:bodyPr/>
                    <a:lstStyle/>
                    <a:p>
                      <a:r>
                        <a:rPr lang="en-US" sz="800" dirty="0" smtClean="0"/>
                        <a:t>11</a:t>
                      </a:r>
                      <a:endParaRPr lang="en-US" sz="800" dirty="0"/>
                    </a:p>
                  </a:txBody>
                  <a:tcPr/>
                </a:tc>
                <a:tc>
                  <a:txBody>
                    <a:bodyPr/>
                    <a:lstStyle/>
                    <a:p>
                      <a:r>
                        <a:rPr lang="en-US" sz="800" dirty="0" smtClean="0"/>
                        <a:t>19</a:t>
                      </a:r>
                      <a:endParaRPr lang="en-US" sz="800" dirty="0"/>
                    </a:p>
                  </a:txBody>
                  <a:tcPr/>
                </a:tc>
              </a:tr>
              <a:tr h="197744">
                <a:tc>
                  <a:txBody>
                    <a:bodyPr/>
                    <a:lstStyle/>
                    <a:p>
                      <a:r>
                        <a:rPr lang="en-US" sz="800" dirty="0" smtClean="0"/>
                        <a:t>12</a:t>
                      </a:r>
                      <a:endParaRPr lang="en-US" sz="800" dirty="0"/>
                    </a:p>
                  </a:txBody>
                  <a:tcPr/>
                </a:tc>
                <a:tc>
                  <a:txBody>
                    <a:bodyPr/>
                    <a:lstStyle/>
                    <a:p>
                      <a:r>
                        <a:rPr lang="en-US" sz="800" dirty="0" smtClean="0"/>
                        <a:t>22</a:t>
                      </a:r>
                      <a:endParaRPr lang="en-US" sz="800" dirty="0"/>
                    </a:p>
                  </a:txBody>
                  <a:tcPr/>
                </a:tc>
              </a:tr>
              <a:tr h="197744">
                <a:tc>
                  <a:txBody>
                    <a:bodyPr/>
                    <a:lstStyle/>
                    <a:p>
                      <a:r>
                        <a:rPr lang="en-US" sz="800" dirty="0" smtClean="0"/>
                        <a:t>13</a:t>
                      </a:r>
                      <a:endParaRPr lang="en-US" sz="800" dirty="0"/>
                    </a:p>
                  </a:txBody>
                  <a:tcPr/>
                </a:tc>
                <a:tc>
                  <a:txBody>
                    <a:bodyPr/>
                    <a:lstStyle/>
                    <a:p>
                      <a:r>
                        <a:rPr lang="en-US" sz="800" dirty="0" smtClean="0"/>
                        <a:t>18</a:t>
                      </a:r>
                      <a:endParaRPr lang="en-US" sz="800" dirty="0"/>
                    </a:p>
                  </a:txBody>
                  <a:tcPr/>
                </a:tc>
              </a:tr>
              <a:tr h="197744">
                <a:tc>
                  <a:txBody>
                    <a:bodyPr/>
                    <a:lstStyle/>
                    <a:p>
                      <a:r>
                        <a:rPr lang="en-US" sz="800" dirty="0" smtClean="0"/>
                        <a:t>14</a:t>
                      </a:r>
                      <a:endParaRPr lang="en-US" sz="800" dirty="0"/>
                    </a:p>
                  </a:txBody>
                  <a:tcPr/>
                </a:tc>
                <a:tc>
                  <a:txBody>
                    <a:bodyPr/>
                    <a:lstStyle/>
                    <a:p>
                      <a:r>
                        <a:rPr lang="en-US" sz="800" dirty="0" smtClean="0"/>
                        <a:t>20</a:t>
                      </a:r>
                      <a:endParaRPr lang="en-US" sz="800" dirty="0"/>
                    </a:p>
                  </a:txBody>
                  <a:tcPr/>
                </a:tc>
              </a:tr>
            </a:tbl>
          </a:graphicData>
        </a:graphic>
      </p:graphicFrame>
    </p:spTree>
    <p:extLst>
      <p:ext uri="{BB962C8B-B14F-4D97-AF65-F5344CB8AC3E}">
        <p14:creationId xmlns:p14="http://schemas.microsoft.com/office/powerpoint/2010/main" val="3691791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idx="1"/>
              </p:nvPr>
            </p:nvSpPr>
            <p:spPr/>
            <p:txBody>
              <a:bodyPr>
                <a:normAutofit/>
              </a:bodyPr>
              <a:lstStyle/>
              <a:p>
                <a:r>
                  <a:rPr lang="en-US" dirty="0" smtClean="0"/>
                  <a:t>ESOP-based methods </a:t>
                </a:r>
                <a:r>
                  <a:rPr lang="en-US" sz="2400" dirty="0" smtClean="0"/>
                  <a:t>[2]</a:t>
                </a:r>
                <a:endParaRPr lang="en-US" dirty="0" smtClean="0"/>
              </a:p>
              <a:p>
                <a:pPr lvl="1"/>
                <a14:m>
                  <m:oMath xmlns:m="http://schemas.openxmlformats.org/officeDocument/2006/math">
                    <m:sSub>
                      <m:sSubPr>
                        <m:ctrlPr>
                          <a:rPr lang="en-US" i="1" smtClean="0">
                            <a:latin typeface="Cambria Math" panose="02040503050406030204" pitchFamily="18" charset="0"/>
                          </a:rPr>
                        </m:ctrlPr>
                      </m:sSubPr>
                      <m:e>
                        <m:r>
                          <a:rPr lang="en-US" b="1" i="1" smtClean="0">
                            <a:latin typeface="Cambria Math"/>
                          </a:rPr>
                          <m:t>𝒚</m:t>
                        </m:r>
                      </m:e>
                      <m:sub>
                        <m:r>
                          <a:rPr lang="en-US" b="1" i="1" smtClean="0">
                            <a:latin typeface="Cambria Math"/>
                          </a:rPr>
                          <m:t>𝒊</m:t>
                        </m:r>
                      </m:sub>
                    </m:sSub>
                    <m:r>
                      <a:rPr lang="en-US" b="1" i="1" smtClean="0">
                        <a:latin typeface="Cambria Math"/>
                      </a:rPr>
                      <m:t>:</m:t>
                    </m:r>
                  </m:oMath>
                </a14:m>
                <a:r>
                  <a:rPr lang="en-US" dirty="0" smtClean="0"/>
                  <a:t> output, </a:t>
                </a:r>
                <a14:m>
                  <m:oMath xmlns:m="http://schemas.openxmlformats.org/officeDocument/2006/math">
                    <m:sSub>
                      <m:sSubPr>
                        <m:ctrlPr>
                          <a:rPr lang="en-US" i="1">
                            <a:latin typeface="Cambria Math" panose="02040503050406030204" pitchFamily="18" charset="0"/>
                          </a:rPr>
                        </m:ctrlPr>
                      </m:sSubPr>
                      <m:e>
                        <m:r>
                          <a:rPr lang="en-US" b="1" i="1" smtClean="0">
                            <a:latin typeface="Cambria Math"/>
                          </a:rPr>
                          <m:t>𝒎</m:t>
                        </m:r>
                      </m:e>
                      <m:sub>
                        <m:r>
                          <a:rPr lang="en-US" i="1">
                            <a:latin typeface="Cambria Math"/>
                          </a:rPr>
                          <m:t>𝒊</m:t>
                        </m:r>
                        <m:r>
                          <a:rPr lang="en-US" b="1" i="1" smtClean="0">
                            <a:latin typeface="Cambria Math"/>
                          </a:rPr>
                          <m:t>𝒋</m:t>
                        </m:r>
                      </m:sub>
                    </m:sSub>
                    <m:r>
                      <a:rPr lang="en-US" i="1">
                        <a:latin typeface="Cambria Math"/>
                      </a:rPr>
                      <m:t>:</m:t>
                    </m:r>
                  </m:oMath>
                </a14:m>
                <a:r>
                  <a:rPr lang="en-US" dirty="0" smtClean="0"/>
                  <a:t> a </a:t>
                </a:r>
                <a:r>
                  <a:rPr lang="en-US" dirty="0" err="1" smtClean="0"/>
                  <a:t>minterm</a:t>
                </a:r>
                <a:r>
                  <a:rPr lang="en-US" dirty="0" smtClean="0"/>
                  <a:t> of </a:t>
                </a:r>
                <a14:m>
                  <m:oMath xmlns:m="http://schemas.openxmlformats.org/officeDocument/2006/math">
                    <m:sSub>
                      <m:sSubPr>
                        <m:ctrlPr>
                          <a:rPr lang="en-US" i="1">
                            <a:latin typeface="Cambria Math" panose="02040503050406030204" pitchFamily="18" charset="0"/>
                          </a:rPr>
                        </m:ctrlPr>
                      </m:sSubPr>
                      <m:e>
                        <m:r>
                          <a:rPr lang="en-US" i="1">
                            <a:latin typeface="Cambria Math"/>
                          </a:rPr>
                          <m:t>𝒚</m:t>
                        </m:r>
                      </m:e>
                      <m:sub>
                        <m:r>
                          <a:rPr lang="en-US" i="1">
                            <a:latin typeface="Cambria Math"/>
                          </a:rPr>
                          <m:t>𝒊</m:t>
                        </m:r>
                      </m:sub>
                    </m:sSub>
                  </m:oMath>
                </a14:m>
                <a:endParaRPr lang="en-US" dirty="0" smtClean="0"/>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𝒚</m:t>
                        </m:r>
                      </m:e>
                      <m:sub>
                        <m:r>
                          <a:rPr lang="en-US" i="1">
                            <a:latin typeface="Cambria Math"/>
                          </a:rPr>
                          <m:t>𝒊</m:t>
                        </m:r>
                      </m:sub>
                    </m:sSub>
                    <m:r>
                      <a:rPr lang="en-US" b="1" i="1" smtClean="0">
                        <a:latin typeface="Cambria Math"/>
                      </a:rPr>
                      <m:t>=</m:t>
                    </m:r>
                    <m:sSub>
                      <m:sSubPr>
                        <m:ctrlPr>
                          <a:rPr lang="en-US" b="1" i="1" smtClean="0">
                            <a:latin typeface="Cambria Math" panose="02040503050406030204" pitchFamily="18" charset="0"/>
                          </a:rPr>
                        </m:ctrlPr>
                      </m:sSubPr>
                      <m:e>
                        <m:r>
                          <a:rPr lang="en-US" b="1" i="1" smtClean="0">
                            <a:latin typeface="Cambria Math"/>
                          </a:rPr>
                          <m:t>𝒎</m:t>
                        </m:r>
                      </m:e>
                      <m:sub>
                        <m:r>
                          <a:rPr lang="en-US" b="1" i="1" smtClean="0">
                            <a:latin typeface="Cambria Math"/>
                          </a:rPr>
                          <m:t>𝒊</m:t>
                        </m:r>
                        <m:r>
                          <a:rPr lang="en-US" b="1" i="1" smtClean="0">
                            <a:latin typeface="Cambria Math"/>
                          </a:rPr>
                          <m:t>𝟏</m:t>
                        </m:r>
                      </m:sub>
                    </m:sSub>
                    <m:r>
                      <a:rPr lang="en-US" b="1" i="1" smtClean="0">
                        <a:latin typeface="Cambria Math"/>
                      </a:rPr>
                      <m:t>⊕</m:t>
                    </m:r>
                    <m:sSub>
                      <m:sSubPr>
                        <m:ctrlPr>
                          <a:rPr lang="en-US" i="1">
                            <a:latin typeface="Cambria Math" panose="02040503050406030204" pitchFamily="18" charset="0"/>
                          </a:rPr>
                        </m:ctrlPr>
                      </m:sSubPr>
                      <m:e>
                        <m:r>
                          <a:rPr lang="en-US" i="1">
                            <a:latin typeface="Cambria Math"/>
                          </a:rPr>
                          <m:t>𝒎</m:t>
                        </m:r>
                      </m:e>
                      <m:sub>
                        <m:r>
                          <a:rPr lang="en-US" i="1">
                            <a:latin typeface="Cambria Math"/>
                          </a:rPr>
                          <m:t>𝒊</m:t>
                        </m:r>
                        <m:r>
                          <a:rPr lang="en-US" i="1">
                            <a:latin typeface="Cambria Math"/>
                          </a:rPr>
                          <m:t>𝟏</m:t>
                        </m:r>
                      </m:sub>
                    </m:sSub>
                    <m:r>
                      <a:rPr lang="en-US" i="1">
                        <a:latin typeface="Cambria Math"/>
                      </a:rPr>
                      <m:t>⊕</m:t>
                    </m:r>
                    <m:r>
                      <a:rPr lang="en-US" i="1">
                        <a:latin typeface="Cambria Math"/>
                        <a:ea typeface="Cambria Math"/>
                      </a:rPr>
                      <m:t>⋯</m:t>
                    </m:r>
                    <m:r>
                      <a:rPr lang="en-US" i="1">
                        <a:latin typeface="Cambria Math"/>
                      </a:rPr>
                      <m:t>⊕</m:t>
                    </m:r>
                    <m:sSub>
                      <m:sSubPr>
                        <m:ctrlPr>
                          <a:rPr lang="en-US" i="1">
                            <a:latin typeface="Cambria Math" panose="02040503050406030204" pitchFamily="18" charset="0"/>
                          </a:rPr>
                        </m:ctrlPr>
                      </m:sSubPr>
                      <m:e>
                        <m:r>
                          <a:rPr lang="en-US" i="1">
                            <a:latin typeface="Cambria Math"/>
                          </a:rPr>
                          <m:t>𝒎</m:t>
                        </m:r>
                      </m:e>
                      <m:sub>
                        <m:r>
                          <a:rPr lang="en-US" i="1">
                            <a:latin typeface="Cambria Math"/>
                          </a:rPr>
                          <m:t>𝒊</m:t>
                        </m:r>
                        <m:r>
                          <a:rPr lang="en-US" b="1" i="1" smtClean="0">
                            <a:latin typeface="Cambria Math"/>
                          </a:rPr>
                          <m:t>𝒏</m:t>
                        </m:r>
                      </m:sub>
                    </m:sSub>
                  </m:oMath>
                </a14:m>
                <a:endParaRPr lang="en-US" dirty="0"/>
              </a:p>
              <a:p>
                <a:pPr lvl="1"/>
                <a:r>
                  <a:rPr lang="en-US" dirty="0"/>
                  <a:t>Use an ESOP minimizer to </a:t>
                </a:r>
                <a:r>
                  <a:rPr lang="en-US" dirty="0" smtClean="0"/>
                  <a:t>minimize </a:t>
                </a:r>
                <a14:m>
                  <m:oMath xmlns:m="http://schemas.openxmlformats.org/officeDocument/2006/math">
                    <m:sSub>
                      <m:sSubPr>
                        <m:ctrlPr>
                          <a:rPr lang="en-US" i="1">
                            <a:latin typeface="Cambria Math" panose="02040503050406030204" pitchFamily="18" charset="0"/>
                          </a:rPr>
                        </m:ctrlPr>
                      </m:sSubPr>
                      <m:e>
                        <m:r>
                          <a:rPr lang="en-US" i="1">
                            <a:latin typeface="Cambria Math"/>
                          </a:rPr>
                          <m:t>𝒚</m:t>
                        </m:r>
                      </m:e>
                      <m:sub>
                        <m:r>
                          <a:rPr lang="en-US" i="1">
                            <a:latin typeface="Cambria Math"/>
                          </a:rPr>
                          <m:t>𝒊</m:t>
                        </m:r>
                      </m:sub>
                    </m:sSub>
                  </m:oMath>
                </a14:m>
                <a:endParaRPr lang="en-US" dirty="0"/>
              </a:p>
              <a:p>
                <a:r>
                  <a:rPr lang="en-US" dirty="0" smtClean="0"/>
                  <a:t>General-purpose reversible synthesis methods </a:t>
                </a:r>
                <a:r>
                  <a:rPr lang="en-US" sz="2400" dirty="0" smtClean="0"/>
                  <a:t>[3]</a:t>
                </a:r>
                <a:endParaRPr lang="en-US" dirty="0"/>
              </a:p>
              <a:p>
                <a:pPr lvl="1"/>
                <a:r>
                  <a:rPr lang="en-US" dirty="0"/>
                  <a:t>Copying input registers into output registers</a:t>
                </a:r>
              </a:p>
              <a:p>
                <a:pPr lvl="1"/>
                <a:r>
                  <a:rPr lang="en-US" dirty="0"/>
                  <a:t>Apply synthesis algorithm on output register</a:t>
                </a:r>
                <a:endParaRPr lang="en-GB" dirty="0" smtClean="0"/>
              </a:p>
            </p:txBody>
          </p:sp>
        </mc:Choice>
        <mc:Fallback xmlns="">
          <p:sp>
            <p:nvSpPr>
              <p:cNvPr id="2" name="Inhaltsplatzhalter 1"/>
              <p:cNvSpPr>
                <a:spLocks noGrp="1" noRot="1" noChangeAspect="1" noMove="1" noResize="1" noEditPoints="1" noAdjustHandles="1" noChangeArrowheads="1" noChangeShapeType="1" noTextEdit="1"/>
              </p:cNvSpPr>
              <p:nvPr>
                <p:ph idx="1"/>
              </p:nvPr>
            </p:nvSpPr>
            <p:spPr>
              <a:blipFill rotWithShape="1">
                <a:blip r:embed="rId3"/>
                <a:stretch>
                  <a:fillRect l="-1259" t="-1106"/>
                </a:stretch>
              </a:blipFill>
            </p:spPr>
            <p:txBody>
              <a:bodyPr/>
              <a:lstStyle/>
              <a:p>
                <a:r>
                  <a:rPr lang="en-US">
                    <a:noFill/>
                  </a:rPr>
                  <a:t> </a:t>
                </a:r>
              </a:p>
            </p:txBody>
          </p:sp>
        </mc:Fallback>
      </mc:AlternateContent>
      <p:sp>
        <p:nvSpPr>
          <p:cNvPr id="3" name="Titel 2"/>
          <p:cNvSpPr>
            <a:spLocks noGrp="1"/>
          </p:cNvSpPr>
          <p:nvPr>
            <p:ph type="title"/>
          </p:nvPr>
        </p:nvSpPr>
        <p:spPr/>
        <p:txBody>
          <a:bodyPr>
            <a:normAutofit/>
          </a:bodyPr>
          <a:lstStyle/>
          <a:p>
            <a:r>
              <a:rPr lang="en-US" dirty="0" smtClean="0"/>
              <a:t>Related Work</a:t>
            </a:r>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t>16-Jul-14</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t>7</a:t>
            </a:fld>
            <a:endParaRPr lang="de-DE"/>
          </a:p>
        </p:txBody>
      </p:sp>
      <p:sp>
        <p:nvSpPr>
          <p:cNvPr id="9" name="Fußzeilenplatzhalter 8"/>
          <p:cNvSpPr>
            <a:spLocks noGrp="1"/>
          </p:cNvSpPr>
          <p:nvPr>
            <p:ph type="ftr" sz="quarter" idx="11"/>
          </p:nvPr>
        </p:nvSpPr>
        <p:spPr/>
        <p:txBody>
          <a:bodyPr/>
          <a:lstStyle/>
          <a:p>
            <a:r>
              <a:rPr lang="en-US" dirty="0"/>
              <a:t>Alireza Shafaei, Mehdi Saeedi, Massoud Pedram</a:t>
            </a:r>
          </a:p>
          <a:p>
            <a:r>
              <a:rPr lang="en-US" dirty="0"/>
              <a:t>Department of Electrical </a:t>
            </a:r>
            <a:r>
              <a:rPr lang="en-US" dirty="0" smtClean="0"/>
              <a:t>Engineering, University </a:t>
            </a:r>
            <a:r>
              <a:rPr lang="en-US" dirty="0"/>
              <a:t>of Southern California</a:t>
            </a:r>
            <a:endParaRPr lang="de-DE" dirty="0" smtClean="0"/>
          </a:p>
        </p:txBody>
      </p:sp>
      <p:sp>
        <p:nvSpPr>
          <p:cNvPr id="16" name="TextBox 15"/>
          <p:cNvSpPr txBox="1"/>
          <p:nvPr/>
        </p:nvSpPr>
        <p:spPr>
          <a:xfrm>
            <a:off x="467544" y="5517232"/>
            <a:ext cx="8280920" cy="415498"/>
          </a:xfrm>
          <a:prstGeom prst="rect">
            <a:avLst/>
          </a:prstGeom>
          <a:noFill/>
        </p:spPr>
        <p:txBody>
          <a:bodyPr wrap="square" rtlCol="0">
            <a:spAutoFit/>
          </a:bodyPr>
          <a:lstStyle/>
          <a:p>
            <a:r>
              <a:rPr lang="en-US" sz="1050" dirty="0" smtClean="0"/>
              <a:t>[2] </a:t>
            </a:r>
            <a:r>
              <a:rPr lang="en-US" sz="1050" dirty="0"/>
              <a:t>K. </a:t>
            </a:r>
            <a:r>
              <a:rPr lang="en-US" sz="1050" dirty="0" err="1"/>
              <a:t>Fazel</a:t>
            </a:r>
            <a:r>
              <a:rPr lang="en-US" sz="1050" dirty="0"/>
              <a:t>, M. Thornton, and J. Rice, “ESOP-based Toffoli gate </a:t>
            </a:r>
            <a:r>
              <a:rPr lang="en-US" sz="1050" dirty="0" smtClean="0"/>
              <a:t>cascade generation</a:t>
            </a:r>
            <a:r>
              <a:rPr lang="en-US" sz="1050" dirty="0"/>
              <a:t>,” in </a:t>
            </a:r>
            <a:r>
              <a:rPr lang="en-US" sz="1050" i="1" dirty="0"/>
              <a:t>PACRIM</a:t>
            </a:r>
            <a:r>
              <a:rPr lang="en-US" sz="1050" dirty="0"/>
              <a:t>, pp. 206 –209, Aug. 2007</a:t>
            </a:r>
            <a:r>
              <a:rPr lang="en-US" sz="1050" dirty="0" smtClean="0"/>
              <a:t>.</a:t>
            </a:r>
          </a:p>
          <a:p>
            <a:r>
              <a:rPr lang="en-US" sz="1050" dirty="0"/>
              <a:t>[3] M. Saeedi and I. L. Markov, “Synthesis and optimization of </a:t>
            </a:r>
            <a:r>
              <a:rPr lang="en-US" sz="1050" dirty="0" smtClean="0"/>
              <a:t>reversible circuits </a:t>
            </a:r>
            <a:r>
              <a:rPr lang="en-US" sz="1050" dirty="0"/>
              <a:t>- a survey,” </a:t>
            </a:r>
            <a:r>
              <a:rPr lang="en-US" sz="1050" i="1" dirty="0"/>
              <a:t>ACM Computing Surveys</a:t>
            </a:r>
            <a:r>
              <a:rPr lang="en-US" sz="1050" dirty="0"/>
              <a:t>, arXiv:1110.2574</a:t>
            </a:r>
            <a:r>
              <a:rPr lang="en-US" sz="1050"/>
              <a:t>, </a:t>
            </a:r>
            <a:r>
              <a:rPr lang="en-US" sz="1050" smtClean="0"/>
              <a:t>2013.</a:t>
            </a:r>
            <a:endParaRPr lang="en-US" sz="1050" dirty="0"/>
          </a:p>
        </p:txBody>
      </p:sp>
    </p:spTree>
    <p:extLst>
      <p:ext uri="{BB962C8B-B14F-4D97-AF65-F5344CB8AC3E}">
        <p14:creationId xmlns:p14="http://schemas.microsoft.com/office/powerpoint/2010/main" val="3363544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US" dirty="0" smtClean="0"/>
              <a:t>Cube sharing [4]</a:t>
            </a:r>
          </a:p>
          <a:p>
            <a:pPr lvl="1"/>
            <a:r>
              <a:rPr lang="en-US" dirty="0" smtClean="0"/>
              <a:t>To reduce the </a:t>
            </a:r>
            <a:r>
              <a:rPr lang="en-US" i="1" dirty="0" smtClean="0"/>
              <a:t>number of MCT gates</a:t>
            </a:r>
          </a:p>
          <a:p>
            <a:r>
              <a:rPr lang="en-US" dirty="0" smtClean="0"/>
              <a:t>Cofactor sharing</a:t>
            </a:r>
          </a:p>
          <a:p>
            <a:pPr lvl="1"/>
            <a:r>
              <a:rPr lang="en-US" dirty="0" smtClean="0"/>
              <a:t>To reduce the </a:t>
            </a:r>
            <a:r>
              <a:rPr lang="en-US" i="1" dirty="0" smtClean="0"/>
              <a:t>number of control lines</a:t>
            </a:r>
          </a:p>
          <a:p>
            <a:r>
              <a:rPr lang="en-US" dirty="0" smtClean="0"/>
              <a:t>Un-computation</a:t>
            </a:r>
          </a:p>
          <a:p>
            <a:pPr lvl="1"/>
            <a:r>
              <a:rPr lang="en-US" dirty="0" smtClean="0"/>
              <a:t>To reuse the ancilla line</a:t>
            </a:r>
          </a:p>
          <a:p>
            <a:r>
              <a:rPr lang="en-US" dirty="0" smtClean="0"/>
              <a:t>Look-ahead search</a:t>
            </a:r>
          </a:p>
          <a:p>
            <a:pPr lvl="1"/>
            <a:r>
              <a:rPr lang="en-US" dirty="0" smtClean="0"/>
              <a:t>To improve the quality of results</a:t>
            </a:r>
            <a:endParaRPr lang="en-GB" dirty="0" smtClean="0"/>
          </a:p>
        </p:txBody>
      </p:sp>
      <p:sp>
        <p:nvSpPr>
          <p:cNvPr id="3" name="Titel 2"/>
          <p:cNvSpPr>
            <a:spLocks noGrp="1"/>
          </p:cNvSpPr>
          <p:nvPr>
            <p:ph type="title"/>
          </p:nvPr>
        </p:nvSpPr>
        <p:spPr/>
        <p:txBody>
          <a:bodyPr>
            <a:normAutofit/>
          </a:bodyPr>
          <a:lstStyle/>
          <a:p>
            <a:r>
              <a:rPr lang="en-US" dirty="0" smtClean="0"/>
              <a:t>Proposed Synthesis Algorithm</a:t>
            </a:r>
            <a:endParaRPr lang="de-DE" dirty="0"/>
          </a:p>
        </p:txBody>
      </p:sp>
      <p:sp>
        <p:nvSpPr>
          <p:cNvPr id="8" name="Datumsplatzhalter 7"/>
          <p:cNvSpPr>
            <a:spLocks noGrp="1"/>
          </p:cNvSpPr>
          <p:nvPr>
            <p:ph type="dt" sz="half" idx="10"/>
          </p:nvPr>
        </p:nvSpPr>
        <p:spPr/>
        <p:txBody>
          <a:bodyPr/>
          <a:lstStyle/>
          <a:p>
            <a:fld id="{EFF76561-B448-4964-A31D-20432EFE7175}" type="datetime5">
              <a:rPr lang="en-US" smtClean="0"/>
              <a:t>16-Jul-14</a:t>
            </a:fld>
            <a:endParaRPr lang="de-DE" dirty="0"/>
          </a:p>
        </p:txBody>
      </p:sp>
      <p:sp>
        <p:nvSpPr>
          <p:cNvPr id="7" name="Foliennummernplatzhalter 6"/>
          <p:cNvSpPr>
            <a:spLocks noGrp="1"/>
          </p:cNvSpPr>
          <p:nvPr>
            <p:ph type="sldNum" sz="quarter" idx="12"/>
          </p:nvPr>
        </p:nvSpPr>
        <p:spPr/>
        <p:txBody>
          <a:bodyPr/>
          <a:lstStyle/>
          <a:p>
            <a:fld id="{D1628BF6-67F0-405E-B297-68D77A67C46A}" type="slidenum">
              <a:rPr lang="de-DE" smtClean="0"/>
              <a:t>8</a:t>
            </a:fld>
            <a:endParaRPr lang="de-DE"/>
          </a:p>
        </p:txBody>
      </p:sp>
      <p:sp>
        <p:nvSpPr>
          <p:cNvPr id="9" name="Fußzeilenplatzhalter 8"/>
          <p:cNvSpPr>
            <a:spLocks noGrp="1"/>
          </p:cNvSpPr>
          <p:nvPr>
            <p:ph type="ftr" sz="quarter" idx="11"/>
          </p:nvPr>
        </p:nvSpPr>
        <p:spPr/>
        <p:txBody>
          <a:bodyPr/>
          <a:lstStyle/>
          <a:p>
            <a:r>
              <a:rPr lang="en-US" dirty="0"/>
              <a:t>Alireza Shafaei, Mehdi Saeedi, Massoud Pedram</a:t>
            </a:r>
          </a:p>
          <a:p>
            <a:r>
              <a:rPr lang="en-US" dirty="0"/>
              <a:t>Department of Electrical </a:t>
            </a:r>
            <a:r>
              <a:rPr lang="en-US" dirty="0" smtClean="0"/>
              <a:t>Engineering, University </a:t>
            </a:r>
            <a:r>
              <a:rPr lang="en-US" dirty="0"/>
              <a:t>of Southern California</a:t>
            </a:r>
            <a:endParaRPr lang="de-DE" dirty="0" smtClean="0"/>
          </a:p>
        </p:txBody>
      </p:sp>
      <p:sp>
        <p:nvSpPr>
          <p:cNvPr id="16" name="TextBox 15"/>
          <p:cNvSpPr txBox="1"/>
          <p:nvPr/>
        </p:nvSpPr>
        <p:spPr>
          <a:xfrm>
            <a:off x="467544" y="5517232"/>
            <a:ext cx="8280920" cy="415498"/>
          </a:xfrm>
          <a:prstGeom prst="rect">
            <a:avLst/>
          </a:prstGeom>
          <a:noFill/>
        </p:spPr>
        <p:txBody>
          <a:bodyPr wrap="square" rtlCol="0">
            <a:spAutoFit/>
          </a:bodyPr>
          <a:lstStyle/>
          <a:p>
            <a:r>
              <a:rPr lang="en-US" sz="1050" dirty="0" smtClean="0"/>
              <a:t>[4] </a:t>
            </a:r>
            <a:r>
              <a:rPr lang="en-US" sz="1050" dirty="0"/>
              <a:t>N. M. </a:t>
            </a:r>
            <a:r>
              <a:rPr lang="en-US" sz="1050" dirty="0" err="1"/>
              <a:t>Nayeem</a:t>
            </a:r>
            <a:r>
              <a:rPr lang="en-US" sz="1050" dirty="0"/>
              <a:t> and J. E. Rice, “A shared-cube approach to </a:t>
            </a:r>
            <a:r>
              <a:rPr lang="en-US" sz="1050" dirty="0" smtClean="0"/>
              <a:t>ESOP-based synthesis </a:t>
            </a:r>
            <a:r>
              <a:rPr lang="en-US" sz="1050" dirty="0"/>
              <a:t>of reversible logic,” in </a:t>
            </a:r>
            <a:r>
              <a:rPr lang="en-US" sz="1050" i="1" dirty="0" err="1"/>
              <a:t>Facta</a:t>
            </a:r>
            <a:r>
              <a:rPr lang="en-US" sz="1050" i="1" dirty="0"/>
              <a:t> </a:t>
            </a:r>
            <a:r>
              <a:rPr lang="en-US" sz="1050" i="1" dirty="0" err="1"/>
              <a:t>universitatis</a:t>
            </a:r>
            <a:r>
              <a:rPr lang="en-US" sz="1050" i="1" dirty="0"/>
              <a:t> - series: </a:t>
            </a:r>
            <a:r>
              <a:rPr lang="en-US" sz="1050" i="1" dirty="0" smtClean="0"/>
              <a:t>Electronics and </a:t>
            </a:r>
            <a:r>
              <a:rPr lang="en-US" sz="1050" i="1" dirty="0"/>
              <a:t>Energetics</a:t>
            </a:r>
            <a:r>
              <a:rPr lang="en-US" sz="1050" dirty="0"/>
              <a:t>, vol. 24, no. 3, pp. 385–402, Dec. </a:t>
            </a:r>
            <a:r>
              <a:rPr lang="en-US" sz="1050" dirty="0" smtClean="0"/>
              <a:t>2011.</a:t>
            </a:r>
            <a:endParaRPr lang="en-US" sz="1050" dirty="0"/>
          </a:p>
        </p:txBody>
      </p:sp>
    </p:spTree>
    <p:extLst>
      <p:ext uri="{BB962C8B-B14F-4D97-AF65-F5344CB8AC3E}">
        <p14:creationId xmlns:p14="http://schemas.microsoft.com/office/powerpoint/2010/main" val="1012715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DATE Conference Template">
      <a:dk1>
        <a:srgbClr val="000000"/>
      </a:dk1>
      <a:lt1>
        <a:sysClr val="window" lastClr="FFFFFF"/>
      </a:lt1>
      <a:dk2>
        <a:srgbClr val="00456E"/>
      </a:dk2>
      <a:lt2>
        <a:srgbClr val="D8D8D8"/>
      </a:lt2>
      <a:accent1>
        <a:srgbClr val="377ED5"/>
      </a:accent1>
      <a:accent2>
        <a:srgbClr val="D83A36"/>
      </a:accent2>
      <a:accent3>
        <a:srgbClr val="A5DB39"/>
      </a:accent3>
      <a:accent4>
        <a:srgbClr val="7E4CBA"/>
      </a:accent4>
      <a:accent5>
        <a:srgbClr val="FFED00"/>
      </a:accent5>
      <a:accent6>
        <a:srgbClr val="FF963F"/>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TotalTime>
  <Words>4116</Words>
  <Application>Microsoft Office PowerPoint</Application>
  <PresentationFormat>On-screen Show (4:3)</PresentationFormat>
  <Paragraphs>444</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Cambria Math</vt:lpstr>
      <vt:lpstr>Courier New</vt:lpstr>
      <vt:lpstr>Wingdings</vt:lpstr>
      <vt:lpstr>Wingdings 2</vt:lpstr>
      <vt:lpstr>Larissa</vt:lpstr>
      <vt:lpstr>Reversible Logic Synthesis of k-Input, m-Output Lookup Tables</vt:lpstr>
      <vt:lpstr>Outline</vt:lpstr>
      <vt:lpstr>Quantum Circuits</vt:lpstr>
      <vt:lpstr>Reversible Logic Synthesis</vt:lpstr>
      <vt:lpstr>Quantum Walk on Binary Welded Tree</vt:lpstr>
      <vt:lpstr>LUT Synthesis</vt:lpstr>
      <vt:lpstr>Oracle Implementation</vt:lpstr>
      <vt:lpstr>Related Work</vt:lpstr>
      <vt:lpstr>Proposed Synthesis Algorithm</vt:lpstr>
      <vt:lpstr>Cube Sharing</vt:lpstr>
      <vt:lpstr>Cofactor Sharing</vt:lpstr>
      <vt:lpstr>Un-computation</vt:lpstr>
      <vt:lpstr>Example</vt:lpstr>
      <vt:lpstr>Example: Lists</vt:lpstr>
      <vt:lpstr>Synthesis</vt:lpstr>
      <vt:lpstr>Look-ahead Search</vt:lpstr>
      <vt:lpstr>Synthesis Algorithm</vt:lpstr>
      <vt:lpstr>Simulation Setup</vt:lpstr>
      <vt:lpstr>Results: MCNC Benchmarks</vt:lpstr>
      <vt:lpstr>Results: Modular Exponentiation (1) </vt:lpstr>
      <vt:lpstr>Results: Modular Exponentiation (2)</vt:lpstr>
      <vt:lpstr>Sample Circuit</vt:lpstr>
      <vt:lpstr>Conclusion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 Conference Template</dc:title>
  <dc:creator>Jano Gebelein</dc:creator>
  <cp:lastModifiedBy>Alireza</cp:lastModifiedBy>
  <cp:revision>189</cp:revision>
  <cp:lastPrinted>2013-03-15T23:20:20Z</cp:lastPrinted>
  <dcterms:created xsi:type="dcterms:W3CDTF">2012-02-16T16:17:30Z</dcterms:created>
  <dcterms:modified xsi:type="dcterms:W3CDTF">2014-07-16T15:19:53Z</dcterms:modified>
</cp:coreProperties>
</file>