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64" r:id="rId3"/>
    <p:sldId id="265" r:id="rId4"/>
    <p:sldId id="266" r:id="rId5"/>
    <p:sldId id="267" r:id="rId6"/>
    <p:sldId id="257" r:id="rId7"/>
    <p:sldId id="268" r:id="rId8"/>
    <p:sldId id="259" r:id="rId9"/>
    <p:sldId id="260" r:id="rId10"/>
    <p:sldId id="271" r:id="rId11"/>
    <p:sldId id="269" r:id="rId12"/>
    <p:sldId id="272" r:id="rId13"/>
    <p:sldId id="270" r:id="rId14"/>
    <p:sldId id="28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8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6" autoAdjust="0"/>
  </p:normalViewPr>
  <p:slideViewPr>
    <p:cSldViewPr>
      <p:cViewPr varScale="1">
        <p:scale>
          <a:sx n="84" d="100"/>
          <a:sy n="84" d="100"/>
        </p:scale>
        <p:origin x="4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6100-C388-40ED-937C-E609125F1D2E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C767-ECEA-4050-9026-B5EFE01BF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3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C767-ECEA-4050-9026-B5EFE01BF7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C767-ECEA-4050-9026-B5EFE01BF7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7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drain capacitance of each access transistor (M5, M6, and M8) is divided by two since each contact is shared between two </a:t>
            </a:r>
            <a:r>
              <a:rPr lang="en-US" u="sng" smtClean="0"/>
              <a:t>vertically adjacent cells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C767-ECEA-4050-9026-B5EFE01BF7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7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C767-ECEA-4050-9026-B5EFE01BF7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9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459702-2FB1-499E-AD25-C8B0DB077BDF}" type="datetime1">
              <a:rPr lang="en-US" smtClean="0"/>
              <a:t>7/16/2014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9A08-2DA8-48AC-B32B-A9CD3BA81335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1F36-A6D9-4BBE-B1A7-2DDE6FEAEC9F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F6C6-1CD8-4267-8F58-6CACAFB640C6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Bookman Old Style" panose="02050604050505020204" pitchFamily="18" charset="0"/>
              </a:defRPr>
            </a:lvl1pPr>
            <a:lvl2pPr>
              <a:defRPr>
                <a:latin typeface="Bookman Old Style" panose="02050604050505020204" pitchFamily="18" charset="0"/>
              </a:defRPr>
            </a:lvl2pPr>
            <a:lvl3pPr>
              <a:defRPr>
                <a:latin typeface="Bookman Old Style" panose="02050604050505020204" pitchFamily="18" charset="0"/>
              </a:defRPr>
            </a:lvl3pPr>
            <a:lvl4pPr>
              <a:defRPr>
                <a:latin typeface="Bookman Old Style" panose="02050604050505020204" pitchFamily="18" charset="0"/>
              </a:defRPr>
            </a:lvl4pPr>
            <a:lvl5pPr>
              <a:defRPr>
                <a:latin typeface="Bookman Old Style" panose="02050604050505020204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DA64DF-5519-40AA-9601-E013F4A28C3C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F5DA-D904-47FA-A6C6-7568ADED506F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0086-ADB3-4731-9634-4ED76588F29E}" type="datetime1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2A-ECAE-45A2-B550-738D407DEF7D}" type="datetime1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C070-6C0B-4CC3-95B4-FB4AACD243B2}" type="datetime1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C59-1227-4334-9E49-6E2144C92F2C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32C-2B63-4B62-BD96-3CD3E7F3AD2C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00BBF1-AD39-4FDA-B3D1-215DF152F48B}" type="datetime1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Bookman Old Style" panose="02050604050505020204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Bookman Old Style" panose="02050604050505020204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Bookman Old Style" panose="02050604050505020204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Bookman Old Style" panose="02050604050505020204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Bookman Old Style" panose="02050604050505020204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trak.usc.edu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FinCACTI</a:t>
            </a:r>
            <a:r>
              <a:rPr lang="en-US" dirty="0"/>
              <a:t>: Architectural Analysis and Modeling </a:t>
            </a:r>
            <a:r>
              <a:rPr lang="en-US" dirty="0" smtClean="0"/>
              <a:t>of Caches </a:t>
            </a:r>
            <a:r>
              <a:rPr lang="en-US" dirty="0"/>
              <a:t>with Deeply-scaled FinFET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810000"/>
            <a:ext cx="6858000" cy="121920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Alireza Shafaei, </a:t>
            </a:r>
            <a:r>
              <a:rPr lang="en-US" sz="2600" dirty="0" err="1" smtClean="0"/>
              <a:t>Yanzhi</a:t>
            </a:r>
            <a:r>
              <a:rPr lang="en-US" sz="2600" dirty="0" smtClean="0"/>
              <a:t> Wang,</a:t>
            </a:r>
          </a:p>
          <a:p>
            <a:pPr algn="ctr"/>
            <a:r>
              <a:rPr lang="en-US" sz="2600" u="sng" dirty="0" err="1" smtClean="0"/>
              <a:t>Xue</a:t>
            </a:r>
            <a:r>
              <a:rPr lang="en-US" sz="2600" u="sng" dirty="0" smtClean="0"/>
              <a:t> Lin</a:t>
            </a:r>
            <a:r>
              <a:rPr lang="en-US" sz="2600" dirty="0" smtClean="0"/>
              <a:t>, and Massoud Pedram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55" y="279400"/>
            <a:ext cx="3744690" cy="1092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1100" y="5009850"/>
            <a:ext cx="6858000" cy="343501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Department of Electrical </a:t>
            </a:r>
            <a:r>
              <a:rPr lang="en-US" dirty="0" smtClean="0"/>
              <a:t>Engineering</a:t>
            </a:r>
          </a:p>
          <a:p>
            <a:pPr algn="ctr"/>
            <a:r>
              <a:rPr lang="en-US" dirty="0" smtClean="0"/>
              <a:t>University </a:t>
            </a:r>
            <a:r>
              <a:rPr lang="en-US" dirty="0"/>
              <a:t>of Southern California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137" y="5943600"/>
            <a:ext cx="1657005" cy="3657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19278" y="6324600"/>
            <a:ext cx="2776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http://atrak.usc.edu/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52800" cy="990600"/>
          </a:xfrm>
        </p:spPr>
        <p:txBody>
          <a:bodyPr/>
          <a:lstStyle/>
          <a:p>
            <a:r>
              <a:rPr lang="en-US" sz="2400" dirty="0" smtClean="0"/>
              <a:t>CACTI 6.5</a:t>
            </a:r>
          </a:p>
          <a:p>
            <a:pPr lvl="1"/>
            <a:r>
              <a:rPr lang="en-US" sz="2200" dirty="0" smtClean="0"/>
              <a:t>ITRS predictions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8316" y="1219200"/>
            <a:ext cx="4998484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tech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32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SENSE_AMP_D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.03e-9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// s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SENSE_AMP_P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2.16e-15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// J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//For 2013, MPU/ASIC stagger-contacted M1 half-pitch is 32 nm (so this is 32 nm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//technology i.e. FEATURESIZE = 0.032). Using the SOI process numbers for 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//HP and LSTP.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vdd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0.9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Lphy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0.013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Lelec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0.01013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t_ox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0.5e-3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v_th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0.21835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c_ox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4.11e-14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 mobility_eff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361.84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1e-2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1e6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1e-2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it-IT" sz="1100" dirty="0">
                <a:solidFill>
                  <a:srgbClr val="FF8000"/>
                </a:solidFill>
                <a:highlight>
                  <a:srgbClr val="FFFFFF"/>
                </a:highlight>
              </a:rPr>
              <a:t>1e6</a:t>
            </a:r>
            <a:r>
              <a:rPr lang="it-IT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r>
              <a:rPr lang="it-IT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Vdsat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5.09E-2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c_g_ideal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5.34e-16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c_fringe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0.04e-15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c_junc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1e-15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I_on_n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2211.7e-6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I_on_p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I_on_n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2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nmos_effective_resistance_multiplier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1.49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n_to_p_eff_curr_drv_ratio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2.41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gmp_to_gmn_multiplier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1.38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Rnchannelon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fr-FR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nmos_effective_resistance_multiplier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vdd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fr-FR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I_on_n</a:t>
            </a:r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fr-FR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fr-FR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</a:p>
          <a:p>
            <a:r>
              <a:rPr lang="fr-FR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Rpchannelon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n_to_p_eff_curr_drv_ratio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Rnchannelon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1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I_off_n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1.52e-7</a:t>
            </a:r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 …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I_off_n</a:t>
            </a:r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100" dirty="0" smtClean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][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100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8000"/>
                </a:solidFill>
                <a:highlight>
                  <a:srgbClr val="FFFFFF"/>
                </a:highlight>
              </a:rPr>
              <a:t>6.1e-6</a:t>
            </a:r>
            <a:r>
              <a:rPr lang="en-US" sz="11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…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3810000" y="2569781"/>
            <a:ext cx="1066800" cy="22860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419600"/>
            <a:ext cx="1676400" cy="22860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Parameters (cont’d)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FinCACTI</a:t>
            </a:r>
            <a:endParaRPr lang="en-US" dirty="0" smtClean="0"/>
          </a:p>
          <a:p>
            <a:pPr lvl="1"/>
            <a:r>
              <a:rPr lang="en-US" dirty="0" smtClean="0"/>
              <a:t>Device-level parameters obtained by Synopsys TCAD Tool Suite</a:t>
            </a:r>
          </a:p>
          <a:p>
            <a:pPr lvl="1"/>
            <a:r>
              <a:rPr lang="en-US" dirty="0" smtClean="0"/>
              <a:t>Gate- and circuit-level parameters from Verilog-A-based SPICE simulations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1480"/>
              </p:ext>
            </p:extLst>
          </p:nvPr>
        </p:nvGraphicFramePr>
        <p:xfrm>
          <a:off x="3200400" y="3227465"/>
          <a:ext cx="5867400" cy="308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911224"/>
                <a:gridCol w="3000376"/>
              </a:tblGrid>
              <a:tr h="3330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endParaRPr lang="en-US" sz="1600" dirty="0"/>
                    </a:p>
                  </a:txBody>
                  <a:tcPr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(V)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Supply voltage</a:t>
                      </a: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(V)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Threshold voltage</a:t>
                      </a: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ON,NMOS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A/µm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8.82e-04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current of a N-type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ON,PMOS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A/µm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5.50e-04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current of a P-type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OFF,NMOS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A/µm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7.62e-08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 current of a N-type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OFF,PMOS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A/µm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1.16e-07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 current of a P-type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(nm)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gate length</a:t>
                      </a: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en-US" sz="1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g,ideal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A/µm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1.59e-16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Ideal gate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PMOS to NMOS size ratio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NAND2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stack effect factor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Stack effect of two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N-type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FinFETs</a:t>
                      </a: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NAND3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stack effect factor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Stack effect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three N-type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FinFETs</a:t>
                      </a:r>
                    </a:p>
                  </a:txBody>
                  <a:tcPr marL="7620" marR="7620" marT="7620" marB="0" anchor="b"/>
                </a:tc>
              </a:tr>
              <a:tr h="22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NOR2 stack effect factor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Stack effect of two P-type FinFETs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90372"/>
              </p:ext>
            </p:extLst>
          </p:nvPr>
        </p:nvGraphicFramePr>
        <p:xfrm>
          <a:off x="152400" y="3505200"/>
          <a:ext cx="297180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Param</a:t>
                      </a:r>
                      <a:r>
                        <a:rPr lang="en-US" sz="1200" dirty="0" smtClean="0"/>
                        <a:t>. 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Param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r>
                        <a:rPr lang="en-US" sz="1200" dirty="0" smtClean="0"/>
                        <a:t>Symbol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 (nm)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 Gate</a:t>
                      </a:r>
                      <a:r>
                        <a:rPr lang="en-US" sz="1400" baseline="0" dirty="0" smtClean="0"/>
                        <a:t> 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L</a:t>
                      </a:r>
                      <a:r>
                        <a:rPr lang="en-US" sz="1400" i="1" baseline="-25000" dirty="0" smtClean="0"/>
                        <a:t>FIN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 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</a:t>
                      </a:r>
                      <a:r>
                        <a:rPr lang="en-US" sz="1400" i="1" baseline="-25000" dirty="0" smtClean="0"/>
                        <a:t>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 Height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H</a:t>
                      </a:r>
                      <a:r>
                        <a:rPr lang="en-US" sz="1400" i="1" baseline="-25000" dirty="0" smtClean="0"/>
                        <a:t>FIN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 Pitch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P</a:t>
                      </a:r>
                      <a:r>
                        <a:rPr lang="en-US" sz="1400" i="1" baseline="-25000" dirty="0" smtClean="0"/>
                        <a:t>FIN</a:t>
                      </a:r>
                      <a:endParaRPr lang="en-US" sz="1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Oxide Thickness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err="1" smtClean="0"/>
                        <a:t>T</a:t>
                      </a:r>
                      <a:r>
                        <a:rPr lang="en-US" sz="1400" i="1" baseline="-25000" dirty="0" err="1" smtClean="0"/>
                        <a:t>ox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67334"/>
            <a:ext cx="2068195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7nm FinFET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1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" y="990600"/>
            <a:ext cx="896958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FinFET Layout: Single vs. </a:t>
            </a:r>
            <a:r>
              <a:rPr lang="en-US" dirty="0"/>
              <a:t>M</a:t>
            </a:r>
            <a:r>
              <a:rPr lang="en-US" dirty="0" smtClean="0"/>
              <a:t>ultiple Fins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/>
              <p:cNvSpPr txBox="1">
                <a:spLocks/>
              </p:cNvSpPr>
              <p:nvPr/>
            </p:nvSpPr>
            <p:spPr>
              <a:xfrm>
                <a:off x="103263" y="4648200"/>
                <a:ext cx="8937475" cy="1600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b="1" i="1" dirty="0" smtClean="0">
                    <a:latin typeface="+mj-lt"/>
                  </a:rPr>
                  <a:t>P</a:t>
                </a:r>
                <a:r>
                  <a:rPr lang="en-US" sz="2000" b="1" i="1" baseline="-25000" dirty="0" smtClean="0">
                    <a:latin typeface="+mj-lt"/>
                  </a:rPr>
                  <a:t>FIN</a:t>
                </a:r>
                <a:r>
                  <a:rPr lang="en-US" sz="2000" dirty="0">
                    <a:latin typeface="+mj-lt"/>
                  </a:rPr>
                  <a:t>: fin pitch, or the </a:t>
                </a:r>
                <a:r>
                  <a:rPr lang="en-US" sz="2000" dirty="0" smtClean="0">
                    <a:latin typeface="+mj-lt"/>
                  </a:rPr>
                  <a:t>minimum center-to-center </a:t>
                </a:r>
                <a:r>
                  <a:rPr lang="en-US" sz="2000" dirty="0">
                    <a:latin typeface="+mj-lt"/>
                  </a:rPr>
                  <a:t>distance </a:t>
                </a:r>
                <a:r>
                  <a:rPr lang="en-US" sz="2000" dirty="0" smtClean="0">
                    <a:latin typeface="+mj-lt"/>
                  </a:rPr>
                  <a:t>between </a:t>
                </a:r>
                <a:r>
                  <a:rPr lang="en-US" sz="2000" dirty="0">
                    <a:latin typeface="+mj-lt"/>
                  </a:rPr>
                  <a:t>two adjacent parallel </a:t>
                </a:r>
                <a:r>
                  <a:rPr lang="en-US" sz="2000" dirty="0" smtClean="0">
                    <a:latin typeface="+mj-lt"/>
                  </a:rPr>
                  <a:t>fins—Depends on the </a:t>
                </a:r>
                <a:r>
                  <a:rPr lang="en-US" sz="2000" dirty="0">
                    <a:latin typeface="+mj-lt"/>
                  </a:rPr>
                  <a:t>underlying </a:t>
                </a:r>
                <a:r>
                  <a:rPr lang="en-US" sz="2000" dirty="0" smtClean="0">
                    <a:latin typeface="+mj-lt"/>
                  </a:rPr>
                  <a:t>FinFET technology.</a:t>
                </a:r>
                <a:endParaRPr lang="en-US" sz="2000" dirty="0">
                  <a:latin typeface="+mj-lt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000" b="1" i="1" dirty="0" smtClean="0">
                    <a:latin typeface="+mj-lt"/>
                  </a:rPr>
                  <a:t>N</a:t>
                </a:r>
                <a:r>
                  <a:rPr lang="en-US" sz="2000" b="1" i="1" baseline="-25000" dirty="0" smtClean="0">
                    <a:latin typeface="+mj-lt"/>
                  </a:rPr>
                  <a:t>FIN</a:t>
                </a:r>
                <a:r>
                  <a:rPr lang="en-US" sz="2000" dirty="0" smtClean="0">
                    <a:latin typeface="+mj-lt"/>
                  </a:rPr>
                  <a:t>: number of fins—For a FinFET with channel width of </a:t>
                </a:r>
                <a:r>
                  <a:rPr lang="en-US" sz="2000" i="1" dirty="0" smtClean="0">
                    <a:latin typeface="+mj-lt"/>
                  </a:rPr>
                  <a:t>W</a:t>
                </a:r>
                <a:r>
                  <a:rPr lang="en-US" sz="2000" dirty="0" smtClean="0">
                    <a:latin typeface="+mj-lt"/>
                  </a:rPr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𝐹𝐼𝑁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𝑚𝑖𝑛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3" y="4648200"/>
                <a:ext cx="8937475" cy="1600200"/>
              </a:xfrm>
              <a:prstGeom prst="rect">
                <a:avLst/>
              </a:prstGeom>
              <a:blipFill rotWithShape="1">
                <a:blip r:embed="rId3"/>
                <a:stretch>
                  <a:fillRect l="-750" t="-1908" r="-409" b="-36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2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66267"/>
            <a:ext cx="4455301" cy="4196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Cell Characteristics (SNM)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4307700" cy="2590800"/>
          </a:xfrm>
        </p:spPr>
        <p:txBody>
          <a:bodyPr>
            <a:normAutofit/>
          </a:bodyPr>
          <a:lstStyle/>
          <a:p>
            <a:r>
              <a:rPr lang="en-US" sz="2200" dirty="0"/>
              <a:t>6T-</a:t>
            </a:r>
            <a:r>
              <a:rPr lang="en-US" sz="2200" i="1" dirty="0"/>
              <a:t>n</a:t>
            </a:r>
            <a:r>
              <a:rPr lang="en-US" sz="2200" dirty="0"/>
              <a:t>: </a:t>
            </a:r>
            <a:r>
              <a:rPr lang="en-US" sz="2200" dirty="0" smtClean="0"/>
              <a:t>a 6T SRAM </a:t>
            </a:r>
            <a:r>
              <a:rPr lang="en-US" sz="2200" dirty="0"/>
              <a:t>cell whose pull-down transistors have </a:t>
            </a:r>
            <a:r>
              <a:rPr lang="en-US" sz="2200" i="1" dirty="0"/>
              <a:t>n</a:t>
            </a:r>
            <a:r>
              <a:rPr lang="en-US" sz="2200" dirty="0"/>
              <a:t> fins </a:t>
            </a:r>
            <a:r>
              <a:rPr lang="en-US" sz="2200" dirty="0" smtClean="0"/>
              <a:t>each</a:t>
            </a:r>
          </a:p>
          <a:p>
            <a:r>
              <a:rPr lang="en-US" sz="2200" dirty="0" smtClean="0"/>
              <a:t>6T-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200" dirty="0" smtClean="0"/>
              <a:t> SRAM cell does </a:t>
            </a:r>
            <a:r>
              <a:rPr lang="en-US" sz="2200" dirty="0"/>
              <a:t>not work properly in </a:t>
            </a:r>
            <a:r>
              <a:rPr lang="en-US" sz="2200" dirty="0" smtClean="0"/>
              <a:t>the 7nm technology because </a:t>
            </a:r>
            <a:r>
              <a:rPr lang="en-US" sz="2200" dirty="0"/>
              <a:t>of </a:t>
            </a:r>
            <a:r>
              <a:rPr lang="en-US" sz="2200" dirty="0" smtClean="0"/>
              <a:t>too weak a pull down transistor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817409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SNM: Static Noise Margin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4899" y="5493603"/>
            <a:ext cx="4302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Butterfly curves: common graphical representation </a:t>
            </a:r>
            <a:r>
              <a:rPr lang="en-US" sz="2000" dirty="0" smtClean="0">
                <a:latin typeface="+mj-lt"/>
              </a:rPr>
              <a:t>of SNM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76099"/>
              </p:ext>
            </p:extLst>
          </p:nvPr>
        </p:nvGraphicFramePr>
        <p:xfrm>
          <a:off x="1219200" y="3988609"/>
          <a:ext cx="259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SNM (V)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6T-2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0.0861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6T-3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0.0925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6T-4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0.0973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8T</a:t>
                      </a:r>
                      <a:endParaRPr lang="en-US" b="0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0.1776</a:t>
                      </a:r>
                      <a:endParaRPr lang="en-US" b="0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7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Cell Characteristics (Layout Area)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4895910"/>
            <a:ext cx="3505200" cy="1200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Y-span = 2L</a:t>
            </a:r>
            <a:r>
              <a:rPr lang="en-US" sz="1800" baseline="-25000" dirty="0" smtClean="0"/>
              <a:t>FIN</a:t>
            </a:r>
            <a:r>
              <a:rPr lang="en-US" sz="1800" dirty="0" smtClean="0"/>
              <a:t> + 14</a:t>
            </a:r>
            <a:r>
              <a:rPr lang="el-GR" sz="1800" dirty="0" smtClean="0">
                <a:latin typeface="Calibri"/>
              </a:rPr>
              <a:t>λ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X-span</a:t>
            </a:r>
            <a:r>
              <a:rPr lang="en-US" sz="1800" baseline="-25000" dirty="0" smtClean="0"/>
              <a:t>6T-n</a:t>
            </a:r>
            <a:r>
              <a:rPr lang="en-US" sz="1800" dirty="0" smtClean="0"/>
              <a:t> = 2(n-1)P</a:t>
            </a:r>
            <a:r>
              <a:rPr lang="en-US" sz="1800" baseline="-25000" dirty="0" smtClean="0"/>
              <a:t>FIN</a:t>
            </a:r>
            <a:r>
              <a:rPr lang="en-US" sz="1800" dirty="0" smtClean="0"/>
              <a:t> </a:t>
            </a:r>
            <a:r>
              <a:rPr lang="en-US" sz="1800" dirty="0"/>
              <a:t>+ </a:t>
            </a:r>
            <a:r>
              <a:rPr lang="en-US" sz="1800" dirty="0" smtClean="0"/>
              <a:t>30</a:t>
            </a:r>
            <a:r>
              <a:rPr lang="el-GR" sz="1800" dirty="0" smtClean="0"/>
              <a:t>λ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X-span</a:t>
            </a:r>
            <a:r>
              <a:rPr lang="en-US" sz="1800" baseline="-25000" dirty="0" smtClean="0"/>
              <a:t>8T</a:t>
            </a:r>
            <a:r>
              <a:rPr lang="en-US" sz="1800" dirty="0" smtClean="0"/>
              <a:t> = 42</a:t>
            </a:r>
            <a:r>
              <a:rPr lang="el-GR" sz="1800" dirty="0" smtClean="0"/>
              <a:t>λ</a:t>
            </a:r>
            <a:endParaRPr lang="en-US" sz="1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96080"/>
              </p:ext>
            </p:extLst>
          </p:nvPr>
        </p:nvGraphicFramePr>
        <p:xfrm>
          <a:off x="5257800" y="4038600"/>
          <a:ext cx="2971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(nm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baseline="0" dirty="0" smtClean="0">
                          <a:latin typeface="Bookman Old Style" panose="02050604050505020204" pitchFamily="18" charset="0"/>
                        </a:rPr>
                        <a:t>6T-1</a:t>
                      </a:r>
                      <a:endParaRPr lang="en-US" strike="sngStrike" baseline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 smtClean="0">
                          <a:latin typeface="Bookman Old Style" panose="02050604050505020204" pitchFamily="18" charset="0"/>
                        </a:rPr>
                        <a:t>6,615</a:t>
                      </a:r>
                      <a:endParaRPr lang="en-US" strike="sngStrike" baseline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6T-2</a:t>
                      </a:r>
                      <a:endParaRPr lang="en-US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7,938</a:t>
                      </a:r>
                      <a:endParaRPr lang="en-US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6T-3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9,261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6T-4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10,584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8T</a:t>
                      </a:r>
                      <a:endParaRPr lang="en-US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9,261</a:t>
                      </a:r>
                      <a:endParaRPr lang="en-US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40" y="1219200"/>
            <a:ext cx="860632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4126468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Assuming very conservative design rules: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1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SRAM Cell Characteristics (Leakage Power)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7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During the standby mode:</a:t>
            </a:r>
          </a:p>
          <a:p>
            <a:pPr lvl="1"/>
            <a:r>
              <a:rPr lang="en-US" dirty="0"/>
              <a:t>BL and BLB (or WBL and WBLB) are </a:t>
            </a:r>
            <a:r>
              <a:rPr lang="en-US" dirty="0" smtClean="0"/>
              <a:t>pre-charged </a:t>
            </a:r>
            <a:r>
              <a:rPr lang="en-US" dirty="0"/>
              <a:t>to </a:t>
            </a:r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endParaRPr lang="en-US" baseline="-25000" dirty="0"/>
          </a:p>
          <a:p>
            <a:pPr lvl="1"/>
            <a:r>
              <a:rPr lang="en-US" dirty="0"/>
              <a:t>RBL is </a:t>
            </a:r>
            <a:r>
              <a:rPr lang="en-US" dirty="0" smtClean="0"/>
              <a:t>pre-discharged </a:t>
            </a:r>
            <a:r>
              <a:rPr lang="en-US" dirty="0"/>
              <a:t>to 0, </a:t>
            </a:r>
            <a:r>
              <a:rPr lang="en-US" dirty="0" smtClean="0"/>
              <a:t>and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word-lines are </a:t>
            </a:r>
            <a:r>
              <a:rPr lang="en-US" dirty="0" smtClean="0"/>
              <a:t>deactivated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34628"/>
              </p:ext>
            </p:extLst>
          </p:nvPr>
        </p:nvGraphicFramePr>
        <p:xfrm>
          <a:off x="5334000" y="3276600"/>
          <a:ext cx="297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leak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nW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baseline="0" dirty="0" smtClean="0">
                          <a:latin typeface="Bookman Old Style" panose="02050604050505020204" pitchFamily="18" charset="0"/>
                        </a:rPr>
                        <a:t>6T-1</a:t>
                      </a:r>
                      <a:endParaRPr lang="en-US" strike="sngStrike" baseline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 smtClean="0">
                          <a:latin typeface="Bookman Old Style" panose="02050604050505020204" pitchFamily="18" charset="0"/>
                        </a:rPr>
                        <a:t>0.67</a:t>
                      </a:r>
                      <a:endParaRPr lang="en-US" strike="sngStrike" baseline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6T-2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1.58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6T-4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1.92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8T</a:t>
                      </a:r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ookman Old Style" panose="02050604050505020204" pitchFamily="18" charset="0"/>
                        </a:rPr>
                        <a:t>1.32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81" y="2895600"/>
            <a:ext cx="31242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495800"/>
            <a:ext cx="40084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2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 Area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Layouts of a </a:t>
            </a:r>
            <a:r>
              <a:rPr lang="en-US" sz="2000" dirty="0"/>
              <a:t>transistor with channel width of </a:t>
            </a:r>
            <a:r>
              <a:rPr lang="en-US" sz="2000" i="1" dirty="0"/>
              <a:t>W</a:t>
            </a:r>
            <a:r>
              <a:rPr lang="en-US" sz="2000" dirty="0"/>
              <a:t> in planar CMOS </a:t>
            </a:r>
            <a:r>
              <a:rPr lang="en-US" sz="2000" dirty="0" smtClean="0"/>
              <a:t>and FinFET </a:t>
            </a:r>
            <a:r>
              <a:rPr lang="en-US" sz="2000" dirty="0"/>
              <a:t>process </a:t>
            </a:r>
            <a:r>
              <a:rPr lang="en-US" sz="2000" dirty="0" smtClean="0"/>
              <a:t>technologies: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133600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Planar</a:t>
            </a:r>
            <a:r>
              <a:rPr lang="en-US" dirty="0" smtClean="0">
                <a:latin typeface="+mj-lt"/>
              </a:rPr>
              <a:t> CMOS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133600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FinFET</a:t>
            </a:r>
            <a:endParaRPr lang="en-US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5257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000" dirty="0">
                <a:latin typeface="Bookman Old Style" panose="02050604050505020204" pitchFamily="18" charset="0"/>
              </a:rPr>
              <a:t>Transistor’s X-span is determined by contact-related design rules (similar for planar CMOS and FinFET) and the channel length (L).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62600" y="2362200"/>
                <a:ext cx="3482155" cy="28375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 anchor="t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</a:rPr>
                        <m:t>𝑋</m:t>
                      </m:r>
                      <m:r>
                        <m:rPr>
                          <m:lit/>
                        </m:rPr>
                        <a:rPr lang="en-US" sz="1600" b="0" i="1" dirty="0" smtClean="0">
                          <a:latin typeface="Cambria Math"/>
                        </a:rPr>
                        <m:t>−</m:t>
                      </m:r>
                      <m:r>
                        <a:rPr lang="en-US" sz="1600" i="1" dirty="0" smtClean="0">
                          <a:latin typeface="Cambria Math"/>
                        </a:rPr>
                        <m:t>𝑆𝑝𝑎𝑛</m:t>
                      </m:r>
                      <m:r>
                        <a:rPr lang="en-US" sz="1600" i="1" dirty="0" smtClean="0">
                          <a:latin typeface="Cambria Math"/>
                        </a:rPr>
                        <m:t> =31.5</m:t>
                      </m:r>
                      <m:r>
                        <a:rPr lang="en-US" sz="1600" b="0" i="1" dirty="0" smtClean="0">
                          <a:latin typeface="Cambria Math"/>
                        </a:rPr>
                        <m:t>𝑛𝑚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</a:rPr>
                        <m:t>𝑌</m:t>
                      </m:r>
                      <m:r>
                        <m:rPr>
                          <m:lit/>
                        </m:rPr>
                        <a:rPr lang="en-US" sz="1600" b="0" i="1" dirty="0" smtClean="0">
                          <a:latin typeface="Cambria Math"/>
                        </a:rPr>
                        <m:t>−</m:t>
                      </m:r>
                      <m:r>
                        <a:rPr lang="en-US" sz="1600" b="0" i="1" dirty="0" smtClean="0">
                          <a:latin typeface="Cambria Math"/>
                        </a:rPr>
                        <m:t>𝑆</m:t>
                      </m:r>
                      <m:r>
                        <a:rPr lang="en-US" sz="1600" i="1" dirty="0" smtClean="0">
                          <a:latin typeface="Cambria Math"/>
                        </a:rPr>
                        <m:t>𝑝𝑎𝑛</m:t>
                      </m:r>
                      <m:r>
                        <a:rPr lang="en-US" sz="1600" i="1" dirty="0" smtClean="0">
                          <a:latin typeface="Cambria Math"/>
                        </a:rPr>
                        <m:t> = 21</m:t>
                      </m:r>
                      <m:r>
                        <a:rPr lang="en-US" sz="1600" i="1" dirty="0" smtClean="0">
                          <a:latin typeface="Cambria Math"/>
                        </a:rPr>
                        <m:t>𝑛𝑚</m:t>
                      </m:r>
                    </m:oMath>
                  </m:oMathPara>
                </a14:m>
                <a:endParaRPr lang="en-US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</a:rPr>
                        <m:t>𝐿</m:t>
                      </m:r>
                      <m:r>
                        <a:rPr lang="en-US" sz="1600" i="1" dirty="0" smtClean="0">
                          <a:latin typeface="Cambria Math"/>
                        </a:rPr>
                        <m:t> = </m:t>
                      </m:r>
                      <m:r>
                        <a:rPr lang="en-US" sz="1600" i="1" dirty="0" smtClean="0">
                          <a:latin typeface="Cambria Math"/>
                        </a:rPr>
                        <m:t>𝐿𝐹𝐼𝑁</m:t>
                      </m:r>
                      <m:r>
                        <a:rPr lang="en-US" sz="1600" i="1" dirty="0" smtClean="0">
                          <a:latin typeface="Cambria Math"/>
                        </a:rPr>
                        <m:t> = 7</m:t>
                      </m:r>
                      <m:r>
                        <a:rPr lang="en-US" sz="1600" i="1" dirty="0" smtClean="0">
                          <a:latin typeface="Cambria Math"/>
                        </a:rPr>
                        <m:t>𝑛𝑚</m:t>
                      </m:r>
                    </m:oMath>
                  </m:oMathPara>
                </a14:m>
                <a:endParaRPr lang="en-US" sz="1600" dirty="0" smtClean="0"/>
              </a:p>
              <a:p>
                <a:endParaRPr lang="en-US" dirty="0" smtClean="0">
                  <a:latin typeface="+mj-lt"/>
                </a:endParaRPr>
              </a:p>
              <a:p>
                <a:r>
                  <a:rPr lang="en-US" dirty="0" smtClean="0">
                    <a:latin typeface="+mj-lt"/>
                  </a:rPr>
                  <a:t>CMOS:</a:t>
                </a:r>
                <a:endParaRPr lang="en-US" dirty="0">
                  <a:latin typeface="+mj-lt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</a:rPr>
                        <m:t>𝑊</m:t>
                      </m:r>
                      <m:r>
                        <a:rPr lang="en-US" sz="1600" i="1" dirty="0" smtClean="0">
                          <a:latin typeface="Cambria Math"/>
                        </a:rPr>
                        <m:t> = 21</m:t>
                      </m:r>
                      <m:r>
                        <a:rPr lang="en-US" sz="1600" i="1" dirty="0" smtClean="0">
                          <a:latin typeface="Cambria Math"/>
                        </a:rPr>
                        <m:t>𝑛𝑚</m:t>
                      </m:r>
                    </m:oMath>
                  </m:oMathPara>
                </a14:m>
                <a:endParaRPr lang="en-US" sz="1600" dirty="0" smtClean="0"/>
              </a:p>
              <a:p>
                <a:endParaRPr lang="en-US" sz="1400" dirty="0" smtClean="0"/>
              </a:p>
              <a:p>
                <a:r>
                  <a:rPr lang="en-US" dirty="0" smtClean="0">
                    <a:latin typeface="+mj-lt"/>
                  </a:rPr>
                  <a:t>FinFET </a:t>
                </a:r>
                <a:r>
                  <a:rPr lang="en-US" sz="1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 dirty="0" smtClean="0">
                            <a:latin typeface="Cambria Math"/>
                          </a:rPr>
                          <m:t>𝐹𝑖𝑛</m:t>
                        </m:r>
                      </m:sub>
                    </m:sSub>
                    <m:r>
                      <a:rPr lang="en-US" sz="1400" i="1" dirty="0" smtClean="0">
                        <a:latin typeface="Cambria Math"/>
                      </a:rPr>
                      <m:t>=14</m:t>
                    </m:r>
                    <m:r>
                      <a:rPr lang="en-US" sz="1400" i="1" dirty="0" smtClean="0">
                        <a:latin typeface="Cambria Math"/>
                      </a:rPr>
                      <m:t>𝑛𝑚</m:t>
                    </m:r>
                    <m:r>
                      <a:rPr lang="en-US" sz="14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 dirty="0" smtClean="0">
                            <a:latin typeface="Cambria Math"/>
                          </a:rPr>
                          <m:t>𝐹𝑖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b="0" i="1" dirty="0" smtClean="0">
                        <a:latin typeface="Cambria Math"/>
                      </a:rPr>
                      <m:t>=10.5</m:t>
                    </m:r>
                    <m:r>
                      <a:rPr lang="en-US" sz="1400" i="1" dirty="0" smtClean="0">
                        <a:latin typeface="Cambria Math"/>
                      </a:rPr>
                      <m:t>𝑛𝑚</m:t>
                    </m:r>
                  </m:oMath>
                </a14:m>
                <a:r>
                  <a:rPr lang="en-US" sz="1400" dirty="0" smtClean="0"/>
                  <a:t>)</a:t>
                </a:r>
                <a:r>
                  <a:rPr lang="en-US" dirty="0" smtClean="0"/>
                  <a:t>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⌈"/>
                          <m:endChr m:val="⌉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2×14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𝑛𝑚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⋅10.5</m:t>
                      </m:r>
                      <m:r>
                        <a:rPr lang="en-US" sz="1600" b="0" i="1" smtClean="0">
                          <a:latin typeface="Cambria Math"/>
                        </a:rPr>
                        <m:t>𝑛𝑚</m:t>
                      </m:r>
                      <m:r>
                        <a:rPr lang="en-US" sz="1600" b="0" i="1" smtClean="0">
                          <a:latin typeface="Cambria Math"/>
                        </a:rPr>
                        <m:t>=21</m:t>
                      </m:r>
                      <m:r>
                        <a:rPr lang="en-US" sz="1600" b="0" i="1" smtClean="0">
                          <a:latin typeface="Cambria Math"/>
                        </a:rPr>
                        <m:t>𝑛𝑚</m:t>
                      </m:r>
                    </m:oMath>
                  </m:oMathPara>
                </a14:m>
                <a:endParaRPr lang="en-US" sz="1600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=56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𝑛𝑚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362200"/>
                <a:ext cx="3482155" cy="2837508"/>
              </a:xfrm>
              <a:prstGeom prst="rect">
                <a:avLst/>
              </a:prstGeom>
              <a:blipFill rotWithShape="1">
                <a:blip r:embed="rId2"/>
                <a:stretch>
                  <a:fillRect l="-1396" r="-122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4267200"/>
            <a:ext cx="968375" cy="94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3600" y="17774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Channel width under the same layout footprint</a:t>
            </a:r>
            <a:endParaRPr lang="en-US" sz="16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2438401"/>
            <a:ext cx="5474568" cy="242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6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and Diffusion Capacitances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1524000"/>
              </a:xfrm>
            </p:spPr>
            <p:txBody>
              <a:bodyPr>
                <a:normAutofit/>
              </a:bodyPr>
              <a:lstStyle/>
              <a:p>
                <a:r>
                  <a:rPr lang="en-US" sz="2400" i="1" dirty="0" smtClean="0"/>
                  <a:t>Width </a:t>
                </a:r>
                <a:r>
                  <a:rPr lang="en-US" sz="2400" i="1" dirty="0"/>
                  <a:t>quantization property</a:t>
                </a:r>
                <a:r>
                  <a:rPr lang="en-US" sz="2400" dirty="0"/>
                  <a:t> of </a:t>
                </a:r>
                <a:r>
                  <a:rPr lang="en-US" sz="2400" dirty="0" smtClean="0"/>
                  <a:t>FinFET devices</a:t>
                </a:r>
              </a:p>
              <a:p>
                <a:pPr lvl="1"/>
                <a:r>
                  <a:rPr lang="en-US" sz="2000" dirty="0" smtClean="0"/>
                  <a:t>FinFET </a:t>
                </a:r>
                <a:r>
                  <a:rPr lang="en-US" sz="2000" dirty="0"/>
                  <a:t>width can only take discrete </a:t>
                </a:r>
                <a:r>
                  <a:rPr lang="en-US" sz="2000" dirty="0" smtClean="0"/>
                  <a:t>values</a:t>
                </a:r>
              </a:p>
              <a:p>
                <a:pPr lvl="1"/>
                <a:r>
                  <a:rPr lang="en-US" sz="2000" dirty="0" smtClean="0"/>
                  <a:t>The </a:t>
                </a:r>
                <a:r>
                  <a:rPr lang="en-US" sz="2000" dirty="0"/>
                  <a:t>effective channel width 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𝐶𝐻</m:t>
                        </m:r>
                      </m:sub>
                    </m:sSub>
                  </m:oMath>
                </a14:m>
                <a:r>
                  <a:rPr lang="en-US" sz="2000" dirty="0" smtClean="0"/>
                  <a:t>) may become </a:t>
                </a:r>
                <a:r>
                  <a:rPr lang="en-US" sz="2000" dirty="0"/>
                  <a:t>larger than the required </a:t>
                </a:r>
                <a:r>
                  <a:rPr lang="en-US" sz="2000" dirty="0" smtClean="0"/>
                  <a:t>width (i.e., an over-sized transistor)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1524000"/>
              </a:xfrm>
              <a:blipFill rotWithShape="1">
                <a:blip r:embed="rId2"/>
                <a:stretch>
                  <a:fillRect l="-444" t="-3200"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2740223"/>
                <a:ext cx="23201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𝐹𝐼𝑁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 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𝑊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𝑚𝑖𝑛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40223"/>
                <a:ext cx="2320186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116923" b="-18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267054"/>
                <a:ext cx="24112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𝐶𝐻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𝐹𝐼𝑁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67054"/>
                <a:ext cx="2411237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5800" y="3793885"/>
                <a:ext cx="4656723" cy="4471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𝐹𝐼𝑁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𝑖𝑑𝑒𝑎𝑙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𝑜𝑣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𝑓𝑟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𝐶𝐻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93885"/>
                <a:ext cx="4656723" cy="447174"/>
              </a:xfrm>
              <a:prstGeom prst="rect">
                <a:avLst/>
              </a:prstGeom>
              <a:blipFill rotWithShape="1">
                <a:blip r:embed="rId5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5800" y="4367780"/>
                <a:ext cx="5171352" cy="42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𝐹𝐼𝑁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𝑗𝑠𝑤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𝑗𝑠𝑤𝑔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𝐶𝐻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67780"/>
                <a:ext cx="5171352" cy="425053"/>
              </a:xfrm>
              <a:prstGeom prst="rect">
                <a:avLst/>
              </a:prstGeom>
              <a:blipFill rotWithShape="1">
                <a:blip r:embed="rId6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5800" y="4919554"/>
                <a:ext cx="27275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𝑆𝐼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𝐹𝐼𝑁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919554"/>
                <a:ext cx="2727542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800" y="5446385"/>
                <a:ext cx="30896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2⋅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𝑆𝐼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𝐹𝐼𝑁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46385"/>
                <a:ext cx="3089692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1200" y="2971800"/>
                <a:ext cx="3124200" cy="291349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400" b="0" i="1" smtClean="0">
                            <a:latin typeface="Cambria Math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𝑖𝑑𝑒𝑎𝑙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𝑜𝑣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,</a:t>
                </a:r>
                <a:r>
                  <a:rPr lang="en-US" sz="14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𝑓𝑟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</a:t>
                </a:r>
                <a:r>
                  <a:rPr lang="en-US" sz="1400" dirty="0">
                    <a:latin typeface="+mj-lt"/>
                  </a:rPr>
                  <a:t>denote ideal gate, overlap, and </a:t>
                </a:r>
                <a:r>
                  <a:rPr lang="en-US" sz="1400" dirty="0" smtClean="0">
                    <a:latin typeface="+mj-lt"/>
                  </a:rPr>
                  <a:t>total fringing </a:t>
                </a:r>
                <a:r>
                  <a:rPr lang="en-US" sz="1400" dirty="0">
                    <a:latin typeface="+mj-lt"/>
                  </a:rPr>
                  <a:t>capacitances, respectively;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𝐶𝑗</m:t>
                    </m:r>
                  </m:oMath>
                </a14:m>
                <a:r>
                  <a:rPr lang="en-US" sz="1400" dirty="0">
                    <a:latin typeface="+mj-lt"/>
                  </a:rPr>
                  <a:t> is the unit area drain </a:t>
                </a:r>
                <a:r>
                  <a:rPr lang="en-US" sz="1400" dirty="0" smtClean="0">
                    <a:latin typeface="+mj-lt"/>
                  </a:rPr>
                  <a:t>junction capacitance;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𝐶𝑗𝑠𝑤</m:t>
                    </m:r>
                  </m:oMath>
                </a14:m>
                <a:r>
                  <a:rPr lang="en-US" sz="1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𝐶𝑗𝑠𝑤𝑔</m:t>
                    </m:r>
                  </m:oMath>
                </a14:m>
                <a:r>
                  <a:rPr lang="en-US" sz="1400" dirty="0">
                    <a:latin typeface="+mj-lt"/>
                  </a:rPr>
                  <a:t> are unit length sidewall and </a:t>
                </a:r>
                <a:r>
                  <a:rPr lang="en-US" sz="1400" dirty="0" smtClean="0">
                    <a:latin typeface="+mj-lt"/>
                  </a:rPr>
                  <a:t>gate sidewall </a:t>
                </a:r>
                <a:r>
                  <a:rPr lang="en-US" sz="1400" dirty="0">
                    <a:latin typeface="+mj-lt"/>
                  </a:rPr>
                  <a:t>junction capacitances, </a:t>
                </a:r>
                <a:r>
                  <a:rPr lang="en-US" sz="1400" dirty="0" smtClean="0">
                    <a:latin typeface="+mj-lt"/>
                  </a:rPr>
                  <a:t>respectively;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400" i="1" dirty="0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</a:t>
                </a:r>
                <a:r>
                  <a:rPr lang="en-US" sz="1400" dirty="0">
                    <a:latin typeface="+mj-lt"/>
                  </a:rPr>
                  <a:t>is the </a:t>
                </a:r>
                <a:r>
                  <a:rPr lang="en-US" sz="1400" dirty="0" smtClean="0">
                    <a:latin typeface="+mj-lt"/>
                  </a:rPr>
                  <a:t>total drain width;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 dirty="0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</a:t>
                </a:r>
                <a:r>
                  <a:rPr lang="en-US" sz="1400" dirty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 dirty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 are the area and perimeter </a:t>
                </a:r>
                <a:r>
                  <a:rPr lang="en-US" sz="1400" dirty="0" smtClean="0">
                    <a:latin typeface="+mj-lt"/>
                  </a:rPr>
                  <a:t>of the </a:t>
                </a:r>
                <a:r>
                  <a:rPr lang="en-US" sz="1400" dirty="0">
                    <a:latin typeface="+mj-lt"/>
                  </a:rPr>
                  <a:t>drain </a:t>
                </a:r>
                <a:r>
                  <a:rPr lang="en-US" sz="1400" dirty="0" smtClean="0">
                    <a:latin typeface="+mj-lt"/>
                  </a:rPr>
                  <a:t>junction</a:t>
                </a:r>
                <a:r>
                  <a:rPr lang="en-US" sz="1400" dirty="0">
                    <a:latin typeface="+mj-lt"/>
                  </a:rPr>
                  <a:t>, </a:t>
                </a:r>
                <a:r>
                  <a:rPr lang="en-US" sz="1400" dirty="0" smtClean="0">
                    <a:latin typeface="+mj-lt"/>
                  </a:rPr>
                  <a:t>respectively;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i="1" dirty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 </a:t>
                </a:r>
                <a:r>
                  <a:rPr lang="en-US" sz="1400" dirty="0" smtClean="0">
                    <a:latin typeface="+mj-lt"/>
                  </a:rPr>
                  <a:t>represent the total gate and drain capacitances, respectively</a:t>
                </a:r>
                <a:r>
                  <a:rPr lang="en-US" sz="1400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71800"/>
                <a:ext cx="3124200" cy="2913490"/>
              </a:xfrm>
              <a:prstGeom prst="rect">
                <a:avLst/>
              </a:prstGeom>
              <a:blipFill rotWithShape="1">
                <a:blip r:embed="rId9"/>
                <a:stretch>
                  <a:fillRect l="-194" r="-1748" b="-835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30646" y="5942112"/>
                <a:ext cx="1960354" cy="79502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 dirty="0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1400" b="0" i="1" dirty="0" smtClean="0">
                          <a:latin typeface="Cambria Math"/>
                        </a:rPr>
                        <m:t>=0.0005 </m:t>
                      </m:r>
                      <m:f>
                        <m:fPr>
                          <m:type m:val="lin"/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/>
                            </a:rPr>
                            <m:t>𝐹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 dirty="0" smtClean="0">
                              <a:latin typeface="Cambria Math"/>
                            </a:rPr>
                            <m:t>𝑗𝑠𝑤</m:t>
                          </m:r>
                        </m:sub>
                      </m:sSub>
                      <m:r>
                        <a:rPr lang="en-US" sz="1400" i="1" dirty="0">
                          <a:latin typeface="Cambria Math"/>
                        </a:rPr>
                        <m:t>=5.0</m:t>
                      </m:r>
                      <m:r>
                        <a:rPr lang="en-US" sz="1400" i="1" dirty="0">
                          <a:latin typeface="Cambria Math"/>
                        </a:rPr>
                        <m:t>𝑒</m:t>
                      </m:r>
                      <m:r>
                        <a:rPr lang="en-US" sz="1400" i="1" dirty="0">
                          <a:latin typeface="Cambria Math"/>
                        </a:rPr>
                        <m:t>−10 </m:t>
                      </m:r>
                      <m:f>
                        <m:fPr>
                          <m:type m:val="lin"/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US" sz="1400" i="1" dirty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 dirty="0" smtClean="0">
                              <a:latin typeface="Cambria Math"/>
                            </a:rPr>
                            <m:t>𝑗𝑠𝑤𝑔</m:t>
                          </m:r>
                        </m:sub>
                      </m:sSub>
                      <m:r>
                        <a:rPr lang="en-US" sz="1400" i="1" dirty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646" y="5942112"/>
                <a:ext cx="1960354" cy="795026"/>
              </a:xfrm>
              <a:prstGeom prst="rect">
                <a:avLst/>
              </a:prstGeom>
              <a:blipFill rotWithShape="1">
                <a:blip r:embed="rId10"/>
                <a:stretch>
                  <a:fillRect t="-34848" r="-12346" b="-2727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653932" y="647700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BSIM-CMG 107.0.0</a:t>
            </a:r>
          </a:p>
        </p:txBody>
      </p:sp>
      <p:cxnSp>
        <p:nvCxnSpPr>
          <p:cNvPr id="22" name="Straight Arrow Connector 21"/>
          <p:cNvCxnSpPr>
            <a:endCxn id="14" idx="1"/>
          </p:cNvCxnSpPr>
          <p:nvPr/>
        </p:nvCxnSpPr>
        <p:spPr>
          <a:xfrm>
            <a:off x="4219150" y="6400800"/>
            <a:ext cx="434782" cy="230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5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8T SRAM Cell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731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Capacitances </a:t>
            </a:r>
            <a:r>
              <a:rPr lang="en-US" sz="2000" dirty="0"/>
              <a:t>of read and </a:t>
            </a:r>
            <a:r>
              <a:rPr lang="en-US" sz="2000" dirty="0" smtClean="0"/>
              <a:t>write WLs, </a:t>
            </a:r>
            <a:r>
              <a:rPr lang="en-US" sz="2000" dirty="0"/>
              <a:t>and read and write </a:t>
            </a:r>
            <a:r>
              <a:rPr lang="en-US" sz="2000" dirty="0" smtClean="0"/>
              <a:t>BLs for a sub-array </a:t>
            </a:r>
            <a:r>
              <a:rPr lang="en-US" sz="2000" dirty="0"/>
              <a:t>with </a:t>
            </a:r>
            <a:r>
              <a:rPr lang="en-US" sz="2000" i="1" dirty="0"/>
              <a:t>n</a:t>
            </a:r>
            <a:r>
              <a:rPr lang="en-US" sz="2000" dirty="0"/>
              <a:t> rows and </a:t>
            </a:r>
            <a:r>
              <a:rPr lang="en-US" sz="2000" i="1" dirty="0"/>
              <a:t>m</a:t>
            </a:r>
            <a:r>
              <a:rPr lang="en-US" sz="2000" dirty="0"/>
              <a:t> </a:t>
            </a:r>
            <a:r>
              <a:rPr lang="en-US" sz="2000" dirty="0" smtClean="0"/>
              <a:t>columns: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1112" y="4312649"/>
                <a:ext cx="4524507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𝑅𝑊𝐿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𝐹𝐼𝑁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8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𝐶𝑒𝑙𝑙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12" y="4312649"/>
                <a:ext cx="4524507" cy="439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1112" y="4781083"/>
                <a:ext cx="4914229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𝑊𝑊𝐿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2⋅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𝐹𝐼𝑁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𝐶𝑒𝑙𝑙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12" y="4781083"/>
                <a:ext cx="4914229" cy="4397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1112" y="5249517"/>
                <a:ext cx="4637680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𝑅𝐵𝐿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𝐹𝐼𝑁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/2+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𝐶𝑒𝑙𝑙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12" y="5249517"/>
                <a:ext cx="4637680" cy="439736"/>
              </a:xfrm>
              <a:prstGeom prst="rect">
                <a:avLst/>
              </a:prstGeom>
              <a:blipFill rotWithShape="1">
                <a:blip r:embed="rId5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21112" y="5717952"/>
                <a:ext cx="4698594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𝑊𝐵𝐿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𝐹𝐼𝑁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/2+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𝐶𝑒𝑙𝑙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12" y="5717952"/>
                <a:ext cx="4698594" cy="439736"/>
              </a:xfrm>
              <a:prstGeom prst="rect">
                <a:avLst/>
              </a:prstGeom>
              <a:blipFill rotWithShape="1">
                <a:blip r:embed="rId6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00800" y="4419600"/>
                <a:ext cx="2405856" cy="16098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𝐶𝑒𝑙𝑙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𝐶𝑒𝑙𝑙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</a:t>
                </a:r>
                <a:r>
                  <a:rPr lang="en-US" sz="1400" dirty="0">
                    <a:latin typeface="+mj-lt"/>
                  </a:rPr>
                  <a:t>denote the width and height of </a:t>
                </a:r>
                <a:r>
                  <a:rPr lang="en-US" sz="1400" dirty="0" smtClean="0">
                    <a:latin typeface="+mj-lt"/>
                  </a:rPr>
                  <a:t>the SRAM </a:t>
                </a:r>
                <a:r>
                  <a:rPr lang="en-US" sz="1400" dirty="0">
                    <a:latin typeface="+mj-lt"/>
                  </a:rPr>
                  <a:t>cell, respectively;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 </a:t>
                </a:r>
                <a:r>
                  <a:rPr lang="en-US" sz="1400" dirty="0" smtClean="0">
                    <a:latin typeface="+mj-lt"/>
                  </a:rPr>
                  <a:t>represents the unit </a:t>
                </a:r>
                <a:r>
                  <a:rPr lang="en-US" sz="1400" dirty="0">
                    <a:latin typeface="+mj-lt"/>
                  </a:rPr>
                  <a:t>length wire </a:t>
                </a:r>
                <a:r>
                  <a:rPr lang="en-US" sz="1400" dirty="0" smtClean="0">
                    <a:latin typeface="+mj-lt"/>
                  </a:rPr>
                  <a:t>capacitance</a:t>
                </a:r>
                <a:r>
                  <a:rPr lang="en-US" sz="1400" dirty="0">
                    <a:latin typeface="+mj-lt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</a:rPr>
                          <m:t>𝐹𝐼𝑁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𝑀𝑖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</a:t>
                </a:r>
                <a:r>
                  <a:rPr lang="en-US" sz="1400" dirty="0">
                    <a:latin typeface="+mj-lt"/>
                  </a:rPr>
                  <a:t>is the number </a:t>
                </a:r>
                <a:r>
                  <a:rPr lang="en-US" sz="1400" dirty="0" smtClean="0">
                    <a:latin typeface="+mj-lt"/>
                  </a:rPr>
                  <a:t>of fins </a:t>
                </a:r>
                <a:r>
                  <a:rPr lang="en-US" sz="1400" dirty="0">
                    <a:latin typeface="+mj-lt"/>
                  </a:rPr>
                  <a:t>in </a:t>
                </a:r>
                <a:r>
                  <a:rPr lang="en-US" sz="1400" dirty="0" smtClean="0">
                    <a:latin typeface="+mj-lt"/>
                  </a:rPr>
                  <a:t>transistor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. 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419600"/>
                <a:ext cx="2405856" cy="1609864"/>
              </a:xfrm>
              <a:prstGeom prst="rect">
                <a:avLst/>
              </a:prstGeom>
              <a:blipFill rotWithShape="1">
                <a:blip r:embed="rId7"/>
                <a:stretch>
                  <a:fillRect l="-252" r="-1259" b="-225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1000" y="1843383"/>
            <a:ext cx="129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Modified row decoder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321" y="1165799"/>
            <a:ext cx="4973359" cy="241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For all </a:t>
            </a:r>
            <a:r>
              <a:rPr lang="en-US" sz="2000" dirty="0" smtClean="0"/>
              <a:t>simulations </a:t>
            </a:r>
            <a:r>
              <a:rPr lang="en-US" sz="2000" dirty="0"/>
              <a:t>a 4MB, </a:t>
            </a:r>
            <a:r>
              <a:rPr lang="en-US" sz="2000" dirty="0" smtClean="0"/>
              <a:t>8-way, set-associative L3 </a:t>
            </a:r>
            <a:r>
              <a:rPr lang="en-US" sz="2000" dirty="0"/>
              <a:t>cache </a:t>
            </a:r>
            <a:r>
              <a:rPr lang="en-US" sz="2000" dirty="0" smtClean="0"/>
              <a:t>with the following configurations is assumed: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Technological </a:t>
            </a:r>
            <a:r>
              <a:rPr lang="en-US" sz="2000" dirty="0"/>
              <a:t>parameters of </a:t>
            </a:r>
            <a:r>
              <a:rPr lang="en-US" sz="2000" dirty="0" smtClean="0"/>
              <a:t>32nm (and 22nm) (½ metal pitch) planar CMOS process are extracted (from </a:t>
            </a:r>
            <a:r>
              <a:rPr lang="en-US" sz="2000" dirty="0" err="1" smtClean="0"/>
              <a:t>McPAT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Results </a:t>
            </a:r>
            <a:r>
              <a:rPr lang="en-US" sz="2000" dirty="0"/>
              <a:t>of </a:t>
            </a:r>
            <a:r>
              <a:rPr lang="en-US" sz="2000" dirty="0" smtClean="0"/>
              <a:t>6T-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000" dirty="0" smtClean="0"/>
              <a:t> </a:t>
            </a:r>
            <a:r>
              <a:rPr lang="en-US" sz="2000" dirty="0"/>
              <a:t>cell under </a:t>
            </a:r>
            <a:r>
              <a:rPr lang="en-US" sz="2000" dirty="0" smtClean="0"/>
              <a:t>7nm (gate length) FinFET </a:t>
            </a:r>
            <a:r>
              <a:rPr lang="en-US" sz="2000" dirty="0"/>
              <a:t>are reported for comparison purposes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57318"/>
              </p:ext>
            </p:extLst>
          </p:nvPr>
        </p:nvGraphicFramePr>
        <p:xfrm>
          <a:off x="723900" y="2131060"/>
          <a:ext cx="7696200" cy="228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Parameter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Value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Parameter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Value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Cache size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4MB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Device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HP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Block size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Associativity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Read/write ports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 width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512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Cache model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Uniform Cache Access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banks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Temperature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330K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Objective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Energy-Delay Product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3107" y="5715000"/>
            <a:ext cx="2145139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32nm: </a:t>
            </a:r>
            <a:r>
              <a:rPr lang="en-US" sz="1600" dirty="0" err="1" smtClean="0">
                <a:latin typeface="+mj-lt"/>
              </a:rPr>
              <a:t>Vdd</a:t>
            </a:r>
            <a:r>
              <a:rPr lang="en-US" sz="1600" dirty="0" smtClean="0">
                <a:latin typeface="+mj-lt"/>
              </a:rPr>
              <a:t> = 0.90V</a:t>
            </a:r>
          </a:p>
          <a:p>
            <a:r>
              <a:rPr lang="en-US" sz="1600" dirty="0" smtClean="0">
                <a:latin typeface="+mj-lt"/>
              </a:rPr>
              <a:t>22nm: </a:t>
            </a:r>
            <a:r>
              <a:rPr lang="en-US" sz="1600" dirty="0" err="1" smtClean="0">
                <a:latin typeface="+mj-lt"/>
              </a:rPr>
              <a:t>Vdd</a:t>
            </a:r>
            <a:r>
              <a:rPr lang="en-US" sz="1600" dirty="0" smtClean="0">
                <a:latin typeface="+mj-lt"/>
              </a:rPr>
              <a:t> = 0.80V</a:t>
            </a:r>
          </a:p>
          <a:p>
            <a:r>
              <a:rPr lang="en-US" sz="1600" dirty="0" smtClean="0">
                <a:latin typeface="+mj-lt"/>
              </a:rPr>
              <a:t>7nm:   </a:t>
            </a:r>
            <a:r>
              <a:rPr lang="en-US" sz="1600" dirty="0" err="1" smtClean="0">
                <a:latin typeface="+mj-lt"/>
              </a:rPr>
              <a:t>Vdd</a:t>
            </a:r>
            <a:r>
              <a:rPr lang="en-US" sz="1600" dirty="0" smtClean="0">
                <a:latin typeface="+mj-lt"/>
              </a:rPr>
              <a:t> = 0.45V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4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FinFET Devices</a:t>
            </a:r>
          </a:p>
          <a:p>
            <a:pPr lvl="1"/>
            <a:r>
              <a:rPr lang="en-US" dirty="0" smtClean="0"/>
              <a:t>Robust SRAM Cell Design</a:t>
            </a:r>
          </a:p>
          <a:p>
            <a:r>
              <a:rPr lang="en-US" dirty="0" smtClean="0"/>
              <a:t>CACTI Cache Modeling Tool</a:t>
            </a:r>
          </a:p>
          <a:p>
            <a:r>
              <a:rPr lang="en-US" dirty="0" err="1" smtClean="0"/>
              <a:t>FinCACTI</a:t>
            </a:r>
            <a:r>
              <a:rPr lang="en-US" dirty="0" smtClean="0"/>
              <a:t> (CACTI with FinFET support)</a:t>
            </a:r>
          </a:p>
          <a:p>
            <a:pPr lvl="1"/>
            <a:r>
              <a:rPr lang="en-US" dirty="0" smtClean="0"/>
              <a:t>Technological Parameters</a:t>
            </a:r>
          </a:p>
          <a:p>
            <a:pPr lvl="1"/>
            <a:r>
              <a:rPr lang="en-US" dirty="0" smtClean="0"/>
              <a:t>FinFET-based SRAM Cell Characteristics</a:t>
            </a:r>
          </a:p>
          <a:p>
            <a:pPr lvl="1"/>
            <a:r>
              <a:rPr lang="en-US" dirty="0" smtClean="0"/>
              <a:t>Gate and Diffusion Capacitances</a:t>
            </a:r>
          </a:p>
          <a:p>
            <a:pPr lvl="1"/>
            <a:r>
              <a:rPr lang="en-US" dirty="0" smtClean="0"/>
              <a:t>8T SRAM Cell Support</a:t>
            </a:r>
          </a:p>
          <a:p>
            <a:r>
              <a:rPr lang="en-US" dirty="0" smtClean="0"/>
              <a:t>Simulation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447800"/>
            <a:ext cx="600233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970337"/>
            <a:ext cx="6027737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62700" y="1876336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Feature size 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Smaller footprint of FinFETs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2700" y="4394904"/>
            <a:ext cx="262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+mj-lt"/>
              </a:rPr>
              <a:t>V</a:t>
            </a:r>
            <a:r>
              <a:rPr lang="en-US" baseline="-25000" dirty="0" err="1" smtClean="0">
                <a:latin typeface="+mj-lt"/>
              </a:rPr>
              <a:t>dd</a:t>
            </a:r>
            <a:r>
              <a:rPr lang="en-US" dirty="0" smtClean="0">
                <a:latin typeface="+mj-lt"/>
              </a:rPr>
              <a:t> 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Lower OFF current of FinFETs</a:t>
            </a:r>
          </a:p>
        </p:txBody>
      </p:sp>
    </p:spTree>
    <p:extLst>
      <p:ext uri="{BB962C8B-B14F-4D97-AF65-F5344CB8AC3E}">
        <p14:creationId xmlns:p14="http://schemas.microsoft.com/office/powerpoint/2010/main" val="11219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1504950"/>
            <a:ext cx="5994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97337"/>
            <a:ext cx="60293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0" y="2797076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Capacitance 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Higher ON current of FinFETs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Smaller SRAM footprint in </a:t>
            </a:r>
            <a:r>
              <a:rPr lang="en-US" dirty="0" smtClean="0">
                <a:latin typeface="+mj-lt"/>
              </a:rPr>
              <a:t>FinFETs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+mj-lt"/>
              </a:rPr>
              <a:t>V</a:t>
            </a:r>
            <a:r>
              <a:rPr lang="en-US" baseline="-25000" dirty="0" err="1" smtClean="0">
                <a:latin typeface="+mj-lt"/>
              </a:rPr>
              <a:t>dd</a:t>
            </a:r>
            <a:r>
              <a:rPr lang="en-US" dirty="0" smtClean="0">
                <a:latin typeface="+mj-lt"/>
              </a:rPr>
              <a:t> scaling (for energy)</a:t>
            </a: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38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0" y="2057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8T SRAM Cell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44644"/>
              </p:ext>
            </p:extLst>
          </p:nvPr>
        </p:nvGraphicFramePr>
        <p:xfrm>
          <a:off x="457200" y="1295400"/>
          <a:ext cx="5943600" cy="189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Access Time (ns)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Read Energy (nJ)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Leakage Power (mW)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Cache Area (mm2)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32nm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2.084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0.790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47.582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19.590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22nm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1.744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0.447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59.829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9.240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16nm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1.459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0.253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75.227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4.358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10nm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1.221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0.143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94.588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2.056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1.021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0.081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118.932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0.970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7nm FinFET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0.569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19.873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0.826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Scaling Factor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1.26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29672"/>
              </p:ext>
            </p:extLst>
          </p:nvPr>
        </p:nvGraphicFramePr>
        <p:xfrm>
          <a:off x="457200" y="3810000"/>
          <a:ext cx="5943600" cy="189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Access Time (ns)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Read Energy (nJ)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Leakage Power (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mW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Cache Area (mm2)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32nm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1.397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0.493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59.199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15.545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22nm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1.164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0.278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76.135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7.345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16nm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0.970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0.157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97.917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3.470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10nm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0.809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0.089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125.930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1.640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7nm CMOS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0.674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0.050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161.957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0.775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7nm FinFET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0.498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0.043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23.187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0.714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Scaling Factor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1.29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0" y="4355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6T SRAM Cell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594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6T-2</a:t>
            </a:r>
            <a:endParaRPr lang="en-US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0" y="5257800"/>
            <a:ext cx="533400" cy="685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XML interfaces for</a:t>
            </a:r>
          </a:p>
          <a:p>
            <a:pPr lvl="1"/>
            <a:r>
              <a:rPr lang="en-US" dirty="0" smtClean="0"/>
              <a:t>Technological parameters</a:t>
            </a:r>
          </a:p>
          <a:p>
            <a:pPr lvl="1"/>
            <a:r>
              <a:rPr lang="en-US" dirty="0" smtClean="0"/>
              <a:t>SRAM cell configuration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Dual-</a:t>
            </a:r>
            <a:r>
              <a:rPr lang="en-US" dirty="0" err="1" smtClean="0"/>
              <a:t>Vdd</a:t>
            </a:r>
            <a:r>
              <a:rPr lang="en-US" dirty="0" smtClean="0"/>
              <a:t> support</a:t>
            </a:r>
            <a:endParaRPr lang="en-US" dirty="0"/>
          </a:p>
          <a:p>
            <a:pPr lvl="1"/>
            <a:r>
              <a:rPr lang="en-US" dirty="0" smtClean="0"/>
              <a:t>Super- </a:t>
            </a:r>
            <a:r>
              <a:rPr lang="en-US" dirty="0"/>
              <a:t>and </a:t>
            </a:r>
            <a:r>
              <a:rPr lang="en-US" dirty="0" smtClean="0"/>
              <a:t>near-threshold regimes</a:t>
            </a:r>
            <a:endParaRPr lang="en-US" dirty="0"/>
          </a:p>
          <a:p>
            <a:pPr lvl="1"/>
            <a:r>
              <a:rPr lang="en-US" dirty="0" smtClean="0"/>
              <a:t>ON/OFF </a:t>
            </a:r>
            <a:r>
              <a:rPr lang="en-US" dirty="0"/>
              <a:t>currents, and sense-amplifier characteristics for near-threshold regime</a:t>
            </a:r>
          </a:p>
          <a:p>
            <a:r>
              <a:rPr lang="en-US" dirty="0" smtClean="0"/>
              <a:t>Dual-gate </a:t>
            </a:r>
            <a:r>
              <a:rPr lang="en-US" dirty="0"/>
              <a:t>controlled SRAM </a:t>
            </a:r>
            <a:r>
              <a:rPr lang="en-US" dirty="0" smtClean="0"/>
              <a:t>cells</a:t>
            </a:r>
            <a:endParaRPr lang="en-US" dirty="0"/>
          </a:p>
          <a:p>
            <a:pPr lvl="1"/>
            <a:r>
              <a:rPr lang="en-US" dirty="0" smtClean="0"/>
              <a:t>SRAM </a:t>
            </a:r>
            <a:r>
              <a:rPr lang="en-US" dirty="0"/>
              <a:t>cell layout area, ON/OFF currents of dual-gate </a:t>
            </a:r>
            <a:r>
              <a:rPr lang="en-US" dirty="0" smtClean="0"/>
              <a:t>FinFETs</a:t>
            </a:r>
          </a:p>
          <a:p>
            <a:r>
              <a:rPr lang="en-US" dirty="0" smtClean="0"/>
              <a:t>14nm planar CMOS designed using TCAD tools</a:t>
            </a:r>
            <a:endParaRPr lang="en-US" dirty="0"/>
          </a:p>
          <a:p>
            <a:r>
              <a:rPr lang="en-US" dirty="0" smtClean="0"/>
              <a:t>Updated wire parameters</a:t>
            </a:r>
          </a:p>
          <a:p>
            <a:r>
              <a:rPr lang="en-US" dirty="0" smtClean="0"/>
              <a:t>Technical </a:t>
            </a:r>
            <a:r>
              <a:rPr lang="en-US" dirty="0" smtClean="0"/>
              <a:t>report and a web interface for </a:t>
            </a:r>
            <a:r>
              <a:rPr lang="en-US" dirty="0"/>
              <a:t>FinCACTI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Memory design in deeply-scaled CMOS technologies</a:t>
            </a:r>
          </a:p>
          <a:p>
            <a:pPr lvl="1"/>
            <a:r>
              <a:rPr lang="en-US" dirty="0" smtClean="0"/>
              <a:t>Increased </a:t>
            </a:r>
            <a:r>
              <a:rPr lang="en-US" i="1" dirty="0" smtClean="0"/>
              <a:t>short channel effects</a:t>
            </a:r>
            <a:r>
              <a:rPr lang="en-US" dirty="0" smtClean="0"/>
              <a:t> (SCE)</a:t>
            </a:r>
          </a:p>
          <a:p>
            <a:pPr lvl="2"/>
            <a:r>
              <a:rPr lang="en-US" dirty="0" smtClean="0"/>
              <a:t>Higher sensitivity to device mismatches</a:t>
            </a:r>
          </a:p>
          <a:p>
            <a:pPr lvl="1"/>
            <a:r>
              <a:rPr lang="en-US" dirty="0" smtClean="0"/>
              <a:t>Cache memories based on conventional 6T SRAM cell using planar CMOS devices may fail to function because of poor cell stability (read stability and write-ability)</a:t>
            </a:r>
          </a:p>
          <a:p>
            <a:r>
              <a:rPr lang="en-US" dirty="0" smtClean="0"/>
              <a:t>Solutions to enhance the cell stability</a:t>
            </a:r>
          </a:p>
          <a:p>
            <a:pPr lvl="1"/>
            <a:r>
              <a:rPr lang="en-US" dirty="0" smtClean="0"/>
              <a:t>Device-level</a:t>
            </a:r>
          </a:p>
          <a:p>
            <a:pPr lvl="2"/>
            <a:r>
              <a:rPr lang="en-US" dirty="0" smtClean="0"/>
              <a:t>Use quasi-planar FinFET devices</a:t>
            </a:r>
          </a:p>
          <a:p>
            <a:pPr lvl="1"/>
            <a:r>
              <a:rPr lang="en-US" dirty="0" smtClean="0"/>
              <a:t>Circuit-level</a:t>
            </a:r>
          </a:p>
          <a:p>
            <a:pPr lvl="2"/>
            <a:r>
              <a:rPr lang="en-US" dirty="0" smtClean="0"/>
              <a:t>Introduce robust SRAM cell structures, e.g., 8T SRAM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FinFET Devices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58916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Improved </a:t>
            </a:r>
            <a:r>
              <a:rPr lang="en-US" dirty="0"/>
              <a:t>gate control (and </a:t>
            </a:r>
            <a:r>
              <a:rPr lang="en-US" dirty="0" smtClean="0"/>
              <a:t>lower impact of source </a:t>
            </a:r>
            <a:r>
              <a:rPr lang="en-US" dirty="0"/>
              <a:t>and drain </a:t>
            </a:r>
            <a:r>
              <a:rPr lang="en-US" dirty="0" smtClean="0"/>
              <a:t>terminals) over </a:t>
            </a:r>
            <a:r>
              <a:rPr lang="en-US" dirty="0"/>
              <a:t>the </a:t>
            </a:r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Reduces SCE</a:t>
            </a:r>
          </a:p>
          <a:p>
            <a:r>
              <a:rPr lang="en-US" dirty="0"/>
              <a:t>Higher ON/OFF current </a:t>
            </a:r>
            <a:r>
              <a:rPr lang="en-US" dirty="0" smtClean="0"/>
              <a:t>ratio </a:t>
            </a:r>
            <a:r>
              <a:rPr lang="en-US" dirty="0"/>
              <a:t>and </a:t>
            </a:r>
            <a:r>
              <a:rPr lang="en-US" dirty="0" smtClean="0"/>
              <a:t>improved energy efficiency</a:t>
            </a:r>
            <a:endParaRPr lang="en-US" dirty="0"/>
          </a:p>
          <a:p>
            <a:r>
              <a:rPr lang="en-US" dirty="0" smtClean="0"/>
              <a:t>Superior physical scalability</a:t>
            </a:r>
          </a:p>
          <a:p>
            <a:r>
              <a:rPr lang="en-US" dirty="0" smtClean="0"/>
              <a:t>Higher immunity to </a:t>
            </a:r>
            <a:r>
              <a:rPr lang="en-US" dirty="0"/>
              <a:t>random variations and soft </a:t>
            </a:r>
            <a:r>
              <a:rPr lang="en-US" dirty="0" smtClean="0"/>
              <a:t>errors</a:t>
            </a:r>
          </a:p>
          <a:p>
            <a:r>
              <a:rPr lang="en-US" dirty="0" smtClean="0"/>
              <a:t>Technology-of-choice </a:t>
            </a:r>
            <a:r>
              <a:rPr lang="en-US" dirty="0"/>
              <a:t>beyond the 10nm </a:t>
            </a:r>
            <a:r>
              <a:rPr lang="en-US" dirty="0" smtClean="0"/>
              <a:t>CMOS node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16" y="1037805"/>
            <a:ext cx="3744912" cy="246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985544" y="3276600"/>
            <a:ext cx="4006056" cy="2362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+mj-lt"/>
              </a:rPr>
              <a:t>FinFET geometries:</a:t>
            </a:r>
          </a:p>
          <a:p>
            <a:pPr marL="274320" lvl="1" indent="0">
              <a:buNone/>
            </a:pPr>
            <a:r>
              <a:rPr lang="en-US" sz="2100" b="1" i="1" dirty="0" smtClean="0">
                <a:latin typeface="+mj-lt"/>
              </a:rPr>
              <a:t>L</a:t>
            </a:r>
            <a:r>
              <a:rPr lang="en-US" sz="2100" b="1" i="1" baseline="-25000" dirty="0" smtClean="0">
                <a:latin typeface="+mj-lt"/>
              </a:rPr>
              <a:t>FIN</a:t>
            </a:r>
            <a:r>
              <a:rPr lang="en-US" sz="2100" dirty="0">
                <a:latin typeface="+mj-lt"/>
              </a:rPr>
              <a:t>: fin </a:t>
            </a:r>
            <a:r>
              <a:rPr lang="en-US" sz="2100" dirty="0" smtClean="0">
                <a:latin typeface="+mj-lt"/>
              </a:rPr>
              <a:t>(gate) length</a:t>
            </a:r>
            <a:endParaRPr lang="en-US" sz="2100" dirty="0">
              <a:latin typeface="+mj-lt"/>
            </a:endParaRPr>
          </a:p>
          <a:p>
            <a:pPr marL="274320" lvl="1" indent="0">
              <a:buNone/>
            </a:pPr>
            <a:r>
              <a:rPr lang="en-US" sz="2100" b="1" i="1" dirty="0">
                <a:latin typeface="+mj-lt"/>
              </a:rPr>
              <a:t>T</a:t>
            </a:r>
            <a:r>
              <a:rPr lang="en-US" sz="2100" b="1" i="1" baseline="-25000" dirty="0">
                <a:latin typeface="+mj-lt"/>
              </a:rPr>
              <a:t>SI</a:t>
            </a:r>
            <a:r>
              <a:rPr lang="en-US" sz="2100" dirty="0">
                <a:latin typeface="+mj-lt"/>
              </a:rPr>
              <a:t>: fin width</a:t>
            </a:r>
          </a:p>
          <a:p>
            <a:pPr marL="274320" lvl="1" indent="0">
              <a:buNone/>
            </a:pPr>
            <a:r>
              <a:rPr lang="en-US" sz="2100" b="1" i="1" dirty="0" smtClean="0">
                <a:latin typeface="+mj-lt"/>
              </a:rPr>
              <a:t>H</a:t>
            </a:r>
            <a:r>
              <a:rPr lang="en-US" sz="2100" b="1" i="1" baseline="-25000" dirty="0" smtClean="0">
                <a:latin typeface="+mj-lt"/>
              </a:rPr>
              <a:t>FIN</a:t>
            </a:r>
            <a:r>
              <a:rPr lang="en-US" sz="2100" dirty="0" smtClean="0">
                <a:latin typeface="+mj-lt"/>
              </a:rPr>
              <a:t>: fin height</a:t>
            </a:r>
          </a:p>
          <a:p>
            <a:pPr marL="274320" lvl="1" indent="0">
              <a:buNone/>
            </a:pPr>
            <a:r>
              <a:rPr lang="en-US" sz="2100" b="1" i="1" dirty="0" err="1" smtClean="0">
                <a:latin typeface="+mj-lt"/>
              </a:rPr>
              <a:t>W</a:t>
            </a:r>
            <a:r>
              <a:rPr lang="en-US" sz="2100" b="1" i="1" baseline="-25000" dirty="0" err="1" smtClean="0">
                <a:latin typeface="+mj-lt"/>
              </a:rPr>
              <a:t>min</a:t>
            </a:r>
            <a:r>
              <a:rPr lang="en-US" sz="2100" dirty="0" smtClean="0">
                <a:latin typeface="+mj-lt"/>
              </a:rPr>
              <a:t>: effective channel </a:t>
            </a:r>
            <a:r>
              <a:rPr lang="en-US" sz="2100" dirty="0">
                <a:latin typeface="+mj-lt"/>
              </a:rPr>
              <a:t>width of a single </a:t>
            </a:r>
            <a:r>
              <a:rPr lang="en-US" sz="2100" dirty="0" smtClean="0">
                <a:latin typeface="+mj-lt"/>
              </a:rPr>
              <a:t>fin (</a:t>
            </a:r>
            <a:r>
              <a:rPr lang="en-US" sz="2100" i="1" dirty="0" err="1" smtClean="0">
                <a:latin typeface="+mj-lt"/>
              </a:rPr>
              <a:t>W</a:t>
            </a:r>
            <a:r>
              <a:rPr lang="en-US" sz="2100" i="1" baseline="-25000" dirty="0" err="1" smtClean="0">
                <a:latin typeface="+mj-lt"/>
              </a:rPr>
              <a:t>min</a:t>
            </a:r>
            <a:r>
              <a:rPr lang="en-US" sz="2100" dirty="0" smtClean="0">
                <a:latin typeface="+mj-lt"/>
              </a:rPr>
              <a:t> ≈ 2 x </a:t>
            </a:r>
            <a:r>
              <a:rPr lang="en-US" sz="2100" i="1" dirty="0" smtClean="0">
                <a:latin typeface="+mj-lt"/>
              </a:rPr>
              <a:t>H</a:t>
            </a:r>
            <a:r>
              <a:rPr lang="en-US" sz="2100" i="1" baseline="-25000" dirty="0" smtClean="0">
                <a:latin typeface="+mj-lt"/>
              </a:rPr>
              <a:t>FIN</a:t>
            </a:r>
            <a:r>
              <a:rPr lang="en-US" sz="2100" dirty="0" smtClean="0">
                <a:latin typeface="+mj-lt"/>
              </a:rPr>
              <a:t>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933700" y="5791200"/>
            <a:ext cx="3276600" cy="45720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FinFET-based SRAM cells</a:t>
            </a:r>
            <a:endParaRPr lang="en-US" sz="21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00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 SRAM Cells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5791200" cy="1960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Conventional </a:t>
            </a:r>
            <a:r>
              <a:rPr lang="en-US" sz="2400" dirty="0" smtClean="0"/>
              <a:t>6T </a:t>
            </a:r>
            <a:r>
              <a:rPr lang="en-US" sz="2400" dirty="0"/>
              <a:t>SRAM </a:t>
            </a:r>
            <a:r>
              <a:rPr lang="en-US" sz="2400" dirty="0" smtClean="0"/>
              <a:t>cell</a:t>
            </a:r>
          </a:p>
          <a:p>
            <a:pPr lvl="1"/>
            <a:r>
              <a:rPr lang="en-US" sz="2200" dirty="0" smtClean="0"/>
              <a:t>Read stability: Pull down transistor must be stronger than the access transistor</a:t>
            </a:r>
          </a:p>
          <a:p>
            <a:pPr lvl="1"/>
            <a:r>
              <a:rPr lang="en-US" sz="2200" dirty="0" smtClean="0"/>
              <a:t>Write-ability: Pull up </a:t>
            </a:r>
            <a:r>
              <a:rPr lang="en-US" sz="2200" dirty="0"/>
              <a:t>transistor </a:t>
            </a:r>
            <a:r>
              <a:rPr lang="en-US" sz="2200" dirty="0" smtClean="0"/>
              <a:t>must be weaker than the access transistor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2971800" cy="156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46538"/>
            <a:ext cx="3886200" cy="158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191000"/>
            <a:ext cx="4724400" cy="2133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8T SRAM cell</a:t>
            </a:r>
          </a:p>
          <a:p>
            <a:pPr lvl="1"/>
            <a:r>
              <a:rPr lang="en-US" sz="2400" dirty="0">
                <a:latin typeface="+mj-lt"/>
              </a:rPr>
              <a:t>Decouples the storage node from the read </a:t>
            </a:r>
            <a:r>
              <a:rPr lang="en-US" sz="2400" dirty="0" smtClean="0">
                <a:latin typeface="+mj-lt"/>
              </a:rPr>
              <a:t>bit-line</a:t>
            </a:r>
          </a:p>
          <a:p>
            <a:pPr lvl="1"/>
            <a:r>
              <a:rPr lang="en-US" sz="2400" dirty="0" smtClean="0">
                <a:latin typeface="+mj-lt"/>
              </a:rPr>
              <a:t>No constraint needed for read stability</a:t>
            </a:r>
          </a:p>
          <a:p>
            <a:pPr lvl="1"/>
            <a:r>
              <a:rPr lang="en-US" sz="2400" dirty="0" smtClean="0">
                <a:latin typeface="+mj-lt"/>
              </a:rPr>
              <a:t>Improved cell stability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3124200"/>
            <a:ext cx="85344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>
                <a:latin typeface="+mj-lt"/>
              </a:rPr>
              <a:t>Vulnerable especially in technology nodes below </a:t>
            </a:r>
            <a:r>
              <a:rPr lang="en-US" sz="2000" dirty="0" smtClean="0">
                <a:latin typeface="+mj-lt"/>
              </a:rPr>
              <a:t>16nm </a:t>
            </a:r>
            <a:r>
              <a:rPr lang="en-US" sz="2000" dirty="0">
                <a:latin typeface="+mj-lt"/>
              </a:rPr>
              <a:t>where process variations become a severe issue</a:t>
            </a:r>
            <a:endParaRPr lang="en-US" sz="2000" dirty="0" smtClean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24800" y="3962400"/>
            <a:ext cx="1066800" cy="19050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5955268"/>
            <a:ext cx="2161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Separate read path</a:t>
            </a:r>
            <a:endParaRPr lang="en-US" sz="1600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8153400" y="5867400"/>
            <a:ext cx="304800" cy="27253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22010" y="2743200"/>
                <a:ext cx="2182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010" y="2743200"/>
                <a:ext cx="21828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9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Architecture-level Memory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CACTI, a widely-used </a:t>
            </a:r>
            <a:r>
              <a:rPr lang="en-US" sz="2400" dirty="0"/>
              <a:t>delay, power, and area </a:t>
            </a:r>
            <a:r>
              <a:rPr lang="en-US" sz="2400" dirty="0" smtClean="0"/>
              <a:t>modeling tool </a:t>
            </a:r>
            <a:r>
              <a:rPr lang="en-US" sz="2400" dirty="0"/>
              <a:t>for </a:t>
            </a:r>
            <a:r>
              <a:rPr lang="en-US" sz="2400" dirty="0" smtClean="0"/>
              <a:t>cache </a:t>
            </a:r>
            <a:r>
              <a:rPr lang="en-US" sz="2400" dirty="0"/>
              <a:t>and memory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CACTI 6.5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2133600"/>
            <a:ext cx="5891212" cy="423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76400" y="6350913"/>
            <a:ext cx="571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N. </a:t>
            </a:r>
            <a:r>
              <a:rPr lang="en-US" sz="1100" dirty="0" err="1"/>
              <a:t>Muralimanohar</a:t>
            </a:r>
            <a:r>
              <a:rPr lang="en-US" sz="1100" dirty="0"/>
              <a:t>, R. </a:t>
            </a:r>
            <a:r>
              <a:rPr lang="en-US" sz="1100" dirty="0" err="1"/>
              <a:t>Balasubramonian</a:t>
            </a:r>
            <a:r>
              <a:rPr lang="en-US" sz="1100" dirty="0"/>
              <a:t>, and N. </a:t>
            </a:r>
            <a:r>
              <a:rPr lang="en-US" sz="1100" dirty="0" err="1"/>
              <a:t>Jouppi</a:t>
            </a:r>
            <a:r>
              <a:rPr lang="en-US" sz="1100" dirty="0"/>
              <a:t>, “Optimizing </a:t>
            </a:r>
            <a:r>
              <a:rPr lang="en-US" sz="1100" dirty="0" smtClean="0"/>
              <a:t>NUCA Organizations </a:t>
            </a:r>
            <a:r>
              <a:rPr lang="en-US" sz="1100" dirty="0"/>
              <a:t>and Wiring Alternatives for Large Caches With CACTI 6.0,” </a:t>
            </a:r>
            <a:r>
              <a:rPr lang="en-US" sz="1100" dirty="0" smtClean="0"/>
              <a:t>MICRO-40, 2007</a:t>
            </a:r>
            <a:r>
              <a:rPr lang="en-US" sz="11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CACTI Shortcomings for Future Memory Designs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Only supports planar CMOS devices for the following technology nodes</a:t>
            </a:r>
          </a:p>
          <a:p>
            <a:pPr lvl="1"/>
            <a:r>
              <a:rPr lang="en-US" sz="2200" dirty="0" smtClean="0"/>
              <a:t>Metal pitch values: 90nm, 65nm, 45nm, 32nm, 22nm (with </a:t>
            </a:r>
            <a:r>
              <a:rPr lang="en-US" sz="2200" dirty="0" err="1" smtClean="0"/>
              <a:t>McPAT</a:t>
            </a:r>
            <a:r>
              <a:rPr lang="en-US" sz="2200" dirty="0" smtClean="0"/>
              <a:t>)</a:t>
            </a:r>
          </a:p>
          <a:p>
            <a:r>
              <a:rPr lang="en-US" dirty="0" smtClean="0"/>
              <a:t>Inaccurate technological parameters</a:t>
            </a:r>
          </a:p>
          <a:p>
            <a:pPr lvl="1"/>
            <a:r>
              <a:rPr lang="en-US" sz="2200" dirty="0"/>
              <a:t>Extracted from ITRS documents (transistor and wire parameter values are predictions and best expert opinions from 2005 ITRS)</a:t>
            </a:r>
          </a:p>
          <a:p>
            <a:r>
              <a:rPr lang="en-US" dirty="0" smtClean="0"/>
              <a:t>Only supports conventional 6T SRAM cell designs</a:t>
            </a:r>
          </a:p>
          <a:p>
            <a:pPr lvl="1"/>
            <a:r>
              <a:rPr lang="en-US" sz="2200" dirty="0" smtClean="0"/>
              <a:t>A 6T SRAM cell design optimized for 130nm process is adopted for all technology nodes</a:t>
            </a:r>
          </a:p>
          <a:p>
            <a:pPr lvl="2"/>
            <a:r>
              <a:rPr lang="en-US" dirty="0" smtClean="0"/>
              <a:t>The impact of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dd</a:t>
            </a:r>
            <a:r>
              <a:rPr lang="en-US" dirty="0" smtClean="0"/>
              <a:t> scaling and device mismatches are ignored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Work: CACTI-FinFET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</a:t>
            </a:r>
            <a:r>
              <a:rPr lang="en-US" dirty="0"/>
              <a:t>variation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The name is changed to CACTI-PVT later</a:t>
            </a:r>
            <a:endParaRPr lang="en-US" dirty="0"/>
          </a:p>
          <a:p>
            <a:r>
              <a:rPr lang="en-US" dirty="0" smtClean="0"/>
              <a:t>Exact Quote: “For </a:t>
            </a:r>
            <a:r>
              <a:rPr lang="en-US" dirty="0"/>
              <a:t>FinFETs in the deep submicron regime, satisfactory analytical models are still not </a:t>
            </a:r>
            <a:r>
              <a:rPr lang="en-US" dirty="0" smtClean="0"/>
              <a:t>available”</a:t>
            </a:r>
          </a:p>
          <a:p>
            <a:pPr lvl="1"/>
            <a:r>
              <a:rPr lang="en-US" dirty="0" smtClean="0"/>
              <a:t>Lookup-tables used to store gate-level power/timing parameters</a:t>
            </a:r>
          </a:p>
          <a:p>
            <a:endParaRPr lang="en-US" dirty="0" smtClean="0"/>
          </a:p>
          <a:p>
            <a:r>
              <a:rPr lang="en-US" dirty="0" smtClean="0"/>
              <a:t>Our approach (</a:t>
            </a:r>
            <a:r>
              <a:rPr lang="en-US" dirty="0" err="1" smtClean="0"/>
              <a:t>FinCACTI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Develop and use analytical </a:t>
            </a:r>
            <a:r>
              <a:rPr lang="en-US" dirty="0"/>
              <a:t>models for calculating gate-level </a:t>
            </a:r>
            <a:r>
              <a:rPr lang="en-US" dirty="0" smtClean="0"/>
              <a:t>parameters from </a:t>
            </a:r>
            <a:r>
              <a:rPr lang="en-US" dirty="0"/>
              <a:t>technology-dependent device-level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Easier to add new CMOS technologies or new devices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6510" y="3657600"/>
            <a:ext cx="5864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C.-Y. Lee and N. </a:t>
            </a:r>
            <a:r>
              <a:rPr lang="en-US" sz="1100" dirty="0" err="1"/>
              <a:t>Jha</a:t>
            </a:r>
            <a:r>
              <a:rPr lang="en-US" sz="1100" dirty="0"/>
              <a:t>, “CACTI-FinFET: An Integrated Delay and Power Modeling</a:t>
            </a:r>
          </a:p>
          <a:p>
            <a:pPr algn="just"/>
            <a:r>
              <a:rPr lang="en-US" sz="1100" dirty="0"/>
              <a:t>Framework for FinFET-based Caches under Process Variations,” </a:t>
            </a:r>
            <a:r>
              <a:rPr lang="en-US" sz="1100" dirty="0" smtClean="0"/>
              <a:t>DAC, 2011</a:t>
            </a:r>
            <a:r>
              <a:rPr lang="en-US" sz="11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FinCACTI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Accurate </a:t>
            </a:r>
            <a:r>
              <a:rPr lang="en-US" dirty="0"/>
              <a:t>technological </a:t>
            </a:r>
            <a:r>
              <a:rPr lang="en-US" dirty="0" smtClean="0"/>
              <a:t>parameters for </a:t>
            </a:r>
            <a:r>
              <a:rPr lang="en-US" dirty="0"/>
              <a:t>deeply-scaled (7nm) FinFET devices </a:t>
            </a:r>
            <a:r>
              <a:rPr lang="en-US" dirty="0" smtClean="0"/>
              <a:t>from Synopsys Technology Computer-Aided </a:t>
            </a:r>
            <a:r>
              <a:rPr lang="en-US" dirty="0"/>
              <a:t>Design (TCAD) tool </a:t>
            </a:r>
            <a:r>
              <a:rPr lang="en-US" dirty="0" smtClean="0"/>
              <a:t>suite</a:t>
            </a:r>
          </a:p>
          <a:p>
            <a:pPr lvl="1"/>
            <a:r>
              <a:rPr lang="en-US" sz="2400" dirty="0"/>
              <a:t>ON/OFF currents of N- and P-type fins (</a:t>
            </a:r>
            <a:r>
              <a:rPr lang="en-US" sz="2400" dirty="0" smtClean="0"/>
              <a:t>for temperatures ranging from </a:t>
            </a:r>
            <a:r>
              <a:rPr lang="en-US" sz="2400" dirty="0"/>
              <a:t>300K to 400K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SPICE-compatible Verilog-A models in order </a:t>
            </a:r>
            <a:r>
              <a:rPr lang="en-US" dirty="0"/>
              <a:t>to </a:t>
            </a:r>
            <a:r>
              <a:rPr lang="en-US" dirty="0" smtClean="0"/>
              <a:t>derive </a:t>
            </a:r>
            <a:r>
              <a:rPr lang="en-US" dirty="0"/>
              <a:t>gate- and circuit-level parameters </a:t>
            </a:r>
            <a:r>
              <a:rPr lang="en-US" dirty="0" smtClean="0"/>
              <a:t>(e.g., the PMOS </a:t>
            </a:r>
            <a:r>
              <a:rPr lang="en-US" dirty="0"/>
              <a:t>to NMOS size ratio, and the stack effect </a:t>
            </a:r>
            <a:r>
              <a:rPr lang="en-US" dirty="0" smtClean="0"/>
              <a:t>factor), and to </a:t>
            </a:r>
            <a:r>
              <a:rPr lang="en-US" dirty="0"/>
              <a:t>characterize FinFET-based SRAM cells (</a:t>
            </a:r>
            <a:r>
              <a:rPr lang="en-US" dirty="0" smtClean="0"/>
              <a:t>static noise margin, and leakage power)</a:t>
            </a:r>
          </a:p>
          <a:p>
            <a:r>
              <a:rPr lang="en-US" dirty="0"/>
              <a:t>Area and capacitance models for FinFET devices</a:t>
            </a:r>
          </a:p>
          <a:p>
            <a:r>
              <a:rPr lang="en-US" dirty="0" smtClean="0"/>
              <a:t>Layout area, power, and access delay calculations </a:t>
            </a:r>
            <a:r>
              <a:rPr lang="en-US" dirty="0"/>
              <a:t>for FinFET-based </a:t>
            </a:r>
            <a:r>
              <a:rPr lang="en-US" dirty="0" smtClean="0"/>
              <a:t>6T and 8T SRAM </a:t>
            </a:r>
            <a:r>
              <a:rPr lang="en-US" dirty="0"/>
              <a:t>cells</a:t>
            </a:r>
          </a:p>
          <a:p>
            <a:r>
              <a:rPr lang="en-US" dirty="0" smtClean="0"/>
              <a:t>Architectural </a:t>
            </a:r>
            <a:r>
              <a:rPr lang="en-US" dirty="0"/>
              <a:t>support </a:t>
            </a:r>
            <a:r>
              <a:rPr lang="en-US" dirty="0" smtClean="0"/>
              <a:t>for the 8T </a:t>
            </a:r>
            <a:r>
              <a:rPr lang="en-US" dirty="0"/>
              <a:t>SRAM </a:t>
            </a:r>
            <a:r>
              <a:rPr lang="en-US" dirty="0" smtClean="0"/>
              <a:t>cell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1107</TotalTime>
  <Words>1711</Words>
  <Application>Microsoft Office PowerPoint</Application>
  <PresentationFormat>On-screen Show (4:3)</PresentationFormat>
  <Paragraphs>440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Bookman Old Style</vt:lpstr>
      <vt:lpstr>Calibri</vt:lpstr>
      <vt:lpstr>Cambria Math</vt:lpstr>
      <vt:lpstr>Courier New</vt:lpstr>
      <vt:lpstr>Gill Sans MT</vt:lpstr>
      <vt:lpstr>Verdana</vt:lpstr>
      <vt:lpstr>Wingdings</vt:lpstr>
      <vt:lpstr>Wingdings 3</vt:lpstr>
      <vt:lpstr>Origin</vt:lpstr>
      <vt:lpstr>FinCACTI: Architectural Analysis and Modeling of Caches with Deeply-scaled FinFET Devices</vt:lpstr>
      <vt:lpstr>Outline</vt:lpstr>
      <vt:lpstr>Introduction</vt:lpstr>
      <vt:lpstr>FinFET Devices</vt:lpstr>
      <vt:lpstr>Robust SRAM Cells</vt:lpstr>
      <vt:lpstr>Architecture-level Memory Modeling</vt:lpstr>
      <vt:lpstr>CACTI Shortcomings for Future Memory Designs</vt:lpstr>
      <vt:lpstr>Prior Work: CACTI-FinFET</vt:lpstr>
      <vt:lpstr>FinCACTI</vt:lpstr>
      <vt:lpstr>Technological Parameters</vt:lpstr>
      <vt:lpstr>Technological Parameters (cont’d)</vt:lpstr>
      <vt:lpstr>FinFET Layout: Single vs. Multiple Fins</vt:lpstr>
      <vt:lpstr>SRAM Cell Characteristics (SNM)</vt:lpstr>
      <vt:lpstr>SRAM Cell Characteristics (Layout Area)</vt:lpstr>
      <vt:lpstr>SRAM Cell Characteristics (Leakage Power)</vt:lpstr>
      <vt:lpstr>Transistor Area</vt:lpstr>
      <vt:lpstr>Gate and Diffusion Capacitances</vt:lpstr>
      <vt:lpstr>8T SRAM Cell</vt:lpstr>
      <vt:lpstr>Simulation Setup</vt:lpstr>
      <vt:lpstr>Simulation Results (1)</vt:lpstr>
      <vt:lpstr>Simulation Results (2)</vt:lpstr>
      <vt:lpstr>Simulation Results (3)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FinCACTI</dc:title>
  <dc:creator>Alireza</dc:creator>
  <cp:lastModifiedBy>Alireza</cp:lastModifiedBy>
  <cp:revision>197</cp:revision>
  <dcterms:created xsi:type="dcterms:W3CDTF">2006-08-16T00:00:00Z</dcterms:created>
  <dcterms:modified xsi:type="dcterms:W3CDTF">2014-07-16T15:14:23Z</dcterms:modified>
</cp:coreProperties>
</file>