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64" r:id="rId3"/>
    <p:sldId id="298" r:id="rId4"/>
    <p:sldId id="300" r:id="rId5"/>
    <p:sldId id="301" r:id="rId6"/>
    <p:sldId id="266" r:id="rId7"/>
    <p:sldId id="304" r:id="rId8"/>
    <p:sldId id="302" r:id="rId9"/>
    <p:sldId id="305" r:id="rId10"/>
    <p:sldId id="307" r:id="rId11"/>
    <p:sldId id="308" r:id="rId12"/>
    <p:sldId id="324" r:id="rId13"/>
    <p:sldId id="310" r:id="rId14"/>
    <p:sldId id="316" r:id="rId15"/>
    <p:sldId id="311" r:id="rId16"/>
    <p:sldId id="317" r:id="rId17"/>
    <p:sldId id="312" r:id="rId18"/>
    <p:sldId id="322" r:id="rId19"/>
    <p:sldId id="323" r:id="rId20"/>
    <p:sldId id="314" r:id="rId21"/>
    <p:sldId id="318" r:id="rId22"/>
    <p:sldId id="319" r:id="rId23"/>
    <p:sldId id="320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049" autoAdjust="0"/>
  </p:normalViewPr>
  <p:slideViewPr>
    <p:cSldViewPr>
      <p:cViewPr varScale="1">
        <p:scale>
          <a:sx n="63" d="100"/>
          <a:sy n="63" d="100"/>
        </p:scale>
        <p:origin x="-3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6100-C388-40ED-937C-E609125F1D2E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C767-ECEA-4050-9026-B5EFE01B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1C767-ECEA-4050-9026-B5EFE01BF7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Independent (dual) gate control:</a:t>
            </a:r>
          </a:p>
          <a:p>
            <a:pPr lvl="1"/>
            <a:r>
              <a:rPr lang="en-US" dirty="0" smtClean="0"/>
              <a:t>Dynamic solutions for managing the delay/power trade-off of circuit designs</a:t>
            </a:r>
          </a:p>
          <a:p>
            <a:pPr lvl="1"/>
            <a:r>
              <a:rPr lang="en-US" dirty="0" smtClean="0"/>
              <a:t>Improving the read and write margins of SRAM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1C767-ECEA-4050-9026-B5EFE01BF7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4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7459702-2FB1-499E-AD25-C8B0DB077BDF}" type="datetime1">
              <a:rPr lang="en-US" smtClean="0"/>
              <a:t>1/19/2015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9A08-2DA8-48AC-B32B-A9CD3BA81335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1F36-A6D9-4BBE-B1A7-2DDE6FEAEC9F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F6C6-1CD8-4267-8F58-6CACAFB640C6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FDA64DF-5519-40AA-9601-E013F4A28C3C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F5DA-D904-47FA-A6C6-7568ADED506F}" type="datetime1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0086-ADB3-4731-9634-4ED76588F29E}" type="datetime1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0D2A-ECAE-45A2-B550-738D407DEF7D}" type="datetime1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C070-6C0B-4CC3-95B4-FB4AACD243B2}" type="datetime1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2C59-1227-4334-9E49-6E2144C92F2C}" type="datetime1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F32C-2B63-4B62-BD96-3CD3E7F3AD2C}" type="datetime1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00BBF1-AD39-4FDA-B3D1-215DF152F48B}" type="datetime1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Bookman Old Style" panose="02050604050505020204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trak.usc.edu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portlab.usc.edu/download/pcacti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52250"/>
            <a:ext cx="8458200" cy="207675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 Cross-Layer Framework for Designing and </a:t>
            </a:r>
            <a:r>
              <a:rPr lang="en-US" dirty="0" smtClean="0"/>
              <a:t>Optimizing</a:t>
            </a:r>
            <a:br>
              <a:rPr lang="en-US" dirty="0" smtClean="0"/>
            </a:br>
            <a:r>
              <a:rPr lang="en-US" dirty="0" smtClean="0"/>
              <a:t>Deeply-Scaled FinFET-Based</a:t>
            </a:r>
            <a:br>
              <a:rPr lang="en-US" dirty="0" smtClean="0"/>
            </a:br>
            <a:r>
              <a:rPr lang="en-US" dirty="0" smtClean="0"/>
              <a:t>SRAM </a:t>
            </a:r>
            <a:r>
              <a:rPr lang="en-US" dirty="0"/>
              <a:t>Cells under Process Variations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5" y="3810000"/>
            <a:ext cx="5810250" cy="914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Alireza Shafaei, </a:t>
            </a:r>
            <a:r>
              <a:rPr lang="en-US" sz="2400" dirty="0" err="1" smtClean="0"/>
              <a:t>Shuang</a:t>
            </a:r>
            <a:r>
              <a:rPr lang="en-US" sz="2400" dirty="0" smtClean="0"/>
              <a:t> Chen, </a:t>
            </a:r>
          </a:p>
          <a:p>
            <a:pPr algn="ctr"/>
            <a:r>
              <a:rPr lang="en-US" sz="2400" dirty="0" err="1" smtClean="0"/>
              <a:t>Yanzhi</a:t>
            </a:r>
            <a:r>
              <a:rPr lang="en-US" sz="2400" dirty="0" smtClean="0"/>
              <a:t> Wang, and </a:t>
            </a:r>
            <a:r>
              <a:rPr lang="en-US" sz="2400" u="sng" dirty="0" smtClean="0"/>
              <a:t>Massoud Pedram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5" y="203200"/>
            <a:ext cx="3744690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029200"/>
            <a:ext cx="1657005" cy="365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595" y="5410200"/>
            <a:ext cx="3147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://sportlab.usc.edu/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60" y="2362200"/>
            <a:ext cx="5794080" cy="3994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898" y="5143242"/>
            <a:ext cx="82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6T-DG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37911" y="5143242"/>
            <a:ext cx="82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8T-DG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2561" y="3288268"/>
            <a:ext cx="75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6T-SG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1574" y="3288268"/>
            <a:ext cx="75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8T-SG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1371599"/>
          </a:xfrm>
        </p:spPr>
        <p:txBody>
          <a:bodyPr>
            <a:normAutofit/>
          </a:bodyPr>
          <a:lstStyle/>
          <a:p>
            <a:r>
              <a:rPr lang="en-US" sz="2400" dirty="0"/>
              <a:t>With careful design, layout of FinFET SRAM cells using dual-gate control does not cause any area </a:t>
            </a:r>
            <a:r>
              <a:rPr lang="en-US" sz="2400" dirty="0" smtClean="0"/>
              <a:t>increase.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7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SRAM Cells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21057"/>
            <a:ext cx="3775742" cy="2512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97938"/>
            <a:ext cx="3696494" cy="2459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84504"/>
            <a:ext cx="3588341" cy="2387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0269" y="3614678"/>
            <a:ext cx="4188931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SG: SRAM </a:t>
            </a:r>
            <a:r>
              <a:rPr lang="en-US" sz="1600" dirty="0"/>
              <a:t>cell with </a:t>
            </a:r>
            <a:r>
              <a:rPr lang="en-US" sz="1600" dirty="0" smtClean="0"/>
              <a:t>all FinFETs </a:t>
            </a:r>
            <a:r>
              <a:rPr lang="en-US" sz="1600" dirty="0"/>
              <a:t>in </a:t>
            </a:r>
            <a:r>
              <a:rPr lang="en-US" sz="1600" dirty="0" smtClean="0"/>
              <a:t>the single-gate </a:t>
            </a:r>
            <a:r>
              <a:rPr lang="en-US" sz="1600" dirty="0"/>
              <a:t>mode (i.e., front and </a:t>
            </a:r>
            <a:r>
              <a:rPr lang="en-US" sz="1600" dirty="0" smtClean="0"/>
              <a:t>back gates are connected </a:t>
            </a:r>
            <a:r>
              <a:rPr lang="en-US" sz="1600" dirty="0"/>
              <a:t>together</a:t>
            </a:r>
            <a:r>
              <a:rPr lang="en-US" sz="1600" dirty="0" smtClean="0"/>
              <a:t>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DG: dual-gate controlled SRAM cell.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6Tn</a:t>
            </a:r>
            <a:r>
              <a:rPr lang="en-US" sz="1600" dirty="0"/>
              <a:t>: 6T SRAM cell whose pull-down transistors have n fins </a:t>
            </a:r>
            <a:r>
              <a:rPr lang="en-US" sz="1600" dirty="0" smtClean="0"/>
              <a:t>each.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6T1 </a:t>
            </a:r>
            <a:r>
              <a:rPr lang="en-US" sz="1600" dirty="0"/>
              <a:t>cell does not work properly in our 7nm FinFET process (because of weak </a:t>
            </a:r>
            <a:r>
              <a:rPr lang="en-US" sz="1600" dirty="0" smtClean="0"/>
              <a:t>pull-downs</a:t>
            </a:r>
            <a:r>
              <a:rPr lang="en-US" sz="1600" dirty="0"/>
              <a:t>).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SNM: Static Noise Margin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97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FinFET Devices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Dual-gate Controlled SRAM Cells</a:t>
            </a:r>
          </a:p>
          <a:p>
            <a:r>
              <a:rPr lang="en-US" dirty="0" smtClean="0"/>
              <a:t>Robust SRAM Cell Design under Process Variations</a:t>
            </a:r>
          </a:p>
          <a:p>
            <a:pPr lvl="1"/>
            <a:r>
              <a:rPr lang="en-US" dirty="0" smtClean="0"/>
              <a:t>Process Variations in FinFET Technology</a:t>
            </a:r>
          </a:p>
          <a:p>
            <a:pPr lvl="1"/>
            <a:r>
              <a:rPr lang="en-US" dirty="0" smtClean="0"/>
              <a:t>Optimization Framework</a:t>
            </a:r>
          </a:p>
          <a:p>
            <a:r>
              <a:rPr lang="en-US" dirty="0" smtClean="0"/>
              <a:t>Simulation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Variations in FinFETs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 random dopant fluctuations</a:t>
                </a:r>
              </a:p>
              <a:p>
                <a:pPr lvl="1"/>
                <a:r>
                  <a:rPr lang="en-US" dirty="0" err="1" smtClean="0"/>
                  <a:t>Undoped</a:t>
                </a:r>
                <a:r>
                  <a:rPr lang="en-US" dirty="0" smtClean="0"/>
                  <a:t> channel of FinFETs</a:t>
                </a:r>
              </a:p>
              <a:p>
                <a:r>
                  <a:rPr lang="en-US" dirty="0" smtClean="0"/>
                  <a:t>Sources of process variations</a:t>
                </a:r>
              </a:p>
              <a:p>
                <a:pPr lvl="1"/>
                <a:r>
                  <a:rPr lang="en-US" dirty="0" smtClean="0"/>
                  <a:t>Line </a:t>
                </a:r>
                <a:r>
                  <a:rPr lang="en-US" dirty="0"/>
                  <a:t>edge roughness (LER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Causes </a:t>
                </a:r>
                <a:r>
                  <a:rPr lang="en-US" dirty="0"/>
                  <a:t>variations </a:t>
                </a:r>
                <a:r>
                  <a:rPr lang="en-US" dirty="0" smtClean="0"/>
                  <a:t>of the </a:t>
                </a:r>
                <a:r>
                  <a:rPr lang="en-US" dirty="0"/>
                  <a:t>(effective) channel length </a:t>
                </a:r>
                <a:r>
                  <a:rPr lang="en-US" dirty="0" smtClean="0"/>
                  <a:t>L</a:t>
                </a:r>
              </a:p>
              <a:p>
                <a:pPr lvl="1"/>
                <a:r>
                  <a:rPr lang="en-US" dirty="0" smtClean="0"/>
                  <a:t>Oxide thickness variations</a:t>
                </a:r>
              </a:p>
              <a:p>
                <a:pPr lvl="2"/>
                <a:r>
                  <a:rPr lang="en-US" dirty="0" smtClean="0"/>
                  <a:t>Less significant than LER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assume Gaussian variation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𝑜𝑥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</a:t>
                </a:r>
                <a:r>
                  <a:rPr lang="en-US" dirty="0"/>
                  <a:t>a single fin with standard deviations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=0.8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dirty="0"/>
                  <a:t>, respectively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3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5" y="3747614"/>
            <a:ext cx="4014915" cy="2944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47613"/>
            <a:ext cx="3962400" cy="2905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Variations in FinFETs (cont’d)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522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effect of process </a:t>
            </a:r>
            <a:r>
              <a:rPr lang="en-US" dirty="0" smtClean="0"/>
              <a:t>variations is </a:t>
            </a:r>
            <a:r>
              <a:rPr lang="en-US" dirty="0"/>
              <a:t>more significant in </a:t>
            </a:r>
            <a:r>
              <a:rPr lang="en-US" dirty="0" err="1"/>
              <a:t>subthreshold</a:t>
            </a:r>
            <a:r>
              <a:rPr lang="en-US" dirty="0"/>
              <a:t> </a:t>
            </a:r>
            <a:r>
              <a:rPr lang="en-US" dirty="0" smtClean="0"/>
              <a:t>regime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current is (approximately) </a:t>
            </a:r>
            <a:r>
              <a:rPr lang="en-US" dirty="0" smtClean="0"/>
              <a:t>exponentially dependent </a:t>
            </a:r>
            <a:r>
              <a:rPr lang="en-US" dirty="0"/>
              <a:t>on the threshold voltage and/or </a:t>
            </a:r>
            <a:r>
              <a:rPr lang="en-US" dirty="0" err="1"/>
              <a:t>subthreshold</a:t>
            </a:r>
            <a:r>
              <a:rPr lang="en-US" dirty="0"/>
              <a:t> slope</a:t>
            </a:r>
            <a:r>
              <a:rPr lang="en-US" dirty="0" smtClean="0"/>
              <a:t>, which </a:t>
            </a:r>
            <a:r>
              <a:rPr lang="en-US" dirty="0"/>
              <a:t>is affected by </a:t>
            </a:r>
            <a:r>
              <a:rPr lang="en-US" dirty="0" smtClean="0"/>
              <a:t>LER</a:t>
            </a:r>
          </a:p>
          <a:p>
            <a:r>
              <a:rPr lang="en-US" dirty="0" smtClean="0"/>
              <a:t>The </a:t>
            </a:r>
            <a:r>
              <a:rPr lang="en-US" dirty="0"/>
              <a:t>effect of process </a:t>
            </a:r>
            <a:r>
              <a:rPr lang="en-US" dirty="0" smtClean="0"/>
              <a:t>variations is </a:t>
            </a:r>
            <a:r>
              <a:rPr lang="en-US" dirty="0"/>
              <a:t>more significant on OFF </a:t>
            </a:r>
            <a:r>
              <a:rPr lang="en-US" dirty="0" smtClean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23766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371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Find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Supply voltage level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en-US" dirty="0" smtClean="0"/>
                  <a:t>), 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Transistor-level parameters</a:t>
                </a:r>
              </a:p>
              <a:p>
                <a:pPr marL="0" indent="0">
                  <a:buNone/>
                </a:pPr>
                <a:r>
                  <a:rPr lang="en-US" dirty="0" smtClean="0"/>
                  <a:t>of </a:t>
                </a:r>
                <a:r>
                  <a:rPr lang="en-US" dirty="0"/>
                  <a:t>6T and </a:t>
                </a:r>
                <a:r>
                  <a:rPr lang="en-US" dirty="0" smtClean="0"/>
                  <a:t>8T SRAM </a:t>
                </a:r>
                <a:r>
                  <a:rPr lang="en-US" dirty="0"/>
                  <a:t>cells (with </a:t>
                </a:r>
                <a:r>
                  <a:rPr lang="en-US" dirty="0" smtClean="0"/>
                  <a:t>or without dual-gate </a:t>
                </a:r>
                <a:r>
                  <a:rPr lang="en-US" dirty="0"/>
                  <a:t>control</a:t>
                </a:r>
                <a:r>
                  <a:rPr lang="en-US" dirty="0" smtClean="0"/>
                  <a:t>)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b="1" dirty="0" smtClean="0"/>
                  <a:t>Minimize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(expected) </a:t>
                </a:r>
                <a:r>
                  <a:rPr lang="en-US" dirty="0" smtClean="0"/>
                  <a:t>SRAM cell </a:t>
                </a:r>
                <a:r>
                  <a:rPr lang="en-US" dirty="0"/>
                  <a:t>energy </a:t>
                </a:r>
                <a:r>
                  <a:rPr lang="en-US" dirty="0" smtClean="0"/>
                  <a:t>consumption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b="1" dirty="0" smtClean="0"/>
                  <a:t>Subject to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A certain </a:t>
                </a:r>
                <a:r>
                  <a:rPr lang="en-US" dirty="0"/>
                  <a:t>yield constraint under process </a:t>
                </a:r>
                <a:r>
                  <a:rPr lang="en-US" dirty="0" smtClean="0"/>
                  <a:t>variations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37150"/>
              </a:xfrm>
              <a:blipFill rotWithShape="0">
                <a:blip r:embed="rId2"/>
                <a:stretch>
                  <a:fillRect l="-1333" t="-1186" b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7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Joint Optimization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must jointly optimize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en-US" dirty="0" smtClean="0"/>
                  <a:t> and SRAM cell design because reducing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en-US" dirty="0" smtClean="0"/>
                  <a:t> causes:</a:t>
                </a:r>
              </a:p>
              <a:p>
                <a:pPr lvl="1"/>
                <a:r>
                  <a:rPr lang="en-US" dirty="0" smtClean="0"/>
                  <a:t>A decrease in leakage and dynamic energy consumptions, and</a:t>
                </a:r>
              </a:p>
              <a:p>
                <a:pPr lvl="1"/>
                <a:r>
                  <a:rPr lang="en-US" dirty="0" smtClean="0"/>
                  <a:t>An increase in circuit delay and sensitivity to process variations, which in turn increase the energy consumption</a:t>
                </a:r>
              </a:p>
              <a:p>
                <a:r>
                  <a:rPr lang="en-US" dirty="0" smtClean="0"/>
                  <a:t>SRAM cell design</a:t>
                </a:r>
                <a:endParaRPr lang="en-US" dirty="0"/>
              </a:p>
              <a:p>
                <a:pPr lvl="1"/>
                <a:r>
                  <a:rPr lang="en-US" dirty="0" smtClean="0"/>
                  <a:t>Gate </a:t>
                </a:r>
                <a:r>
                  <a:rPr lang="en-US" dirty="0"/>
                  <a:t>length of the </a:t>
                </a:r>
                <a:r>
                  <a:rPr lang="en-US" dirty="0" smtClean="0"/>
                  <a:t>pull-up transistor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𝑃𝑈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Number </a:t>
                </a:r>
                <a:r>
                  <a:rPr lang="en-US" dirty="0"/>
                  <a:t>of fins of </a:t>
                </a:r>
                <a:r>
                  <a:rPr lang="en-US" dirty="0" smtClean="0"/>
                  <a:t>the access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dirty="0"/>
                  <a:t>) and pull-down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𝑃𝐷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transistors</a:t>
                </a:r>
              </a:p>
              <a:p>
                <a:pPr lvl="1"/>
                <a:r>
                  <a:rPr lang="en-US" dirty="0" smtClean="0"/>
                  <a:t>Default 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b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9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2" y="1371600"/>
            <a:ext cx="3226388" cy="4740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2049046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WCA finds the optimal </a:t>
            </a:r>
            <a:r>
              <a:rPr lang="en-US" sz="2400" dirty="0">
                <a:latin typeface="+mj-lt"/>
              </a:rPr>
              <a:t>SRAM cell </a:t>
            </a:r>
            <a:r>
              <a:rPr lang="en-US" sz="2400" dirty="0" smtClean="0">
                <a:latin typeface="+mj-lt"/>
              </a:rPr>
              <a:t>design </a:t>
            </a:r>
            <a:r>
              <a:rPr lang="en-US" sz="2400" dirty="0">
                <a:latin typeface="+mj-lt"/>
              </a:rPr>
              <a:t>for the worst-case corner </a:t>
            </a:r>
            <a:r>
              <a:rPr lang="en-US" sz="2400" dirty="0" smtClean="0">
                <a:latin typeface="+mj-lt"/>
              </a:rPr>
              <a:t>of process variation 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541356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WCA’s solution is overly pessimistic, and hence is refined later in the device tuning step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5033665"/>
                <a:ext cx="533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Device tuning refines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j-lt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𝑃𝐷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j-lt"/>
                  </a:rPr>
                  <a:t> values by searching the solution space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033665"/>
                <a:ext cx="53340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14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57600" y="1295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WCA: worst-case </a:t>
            </a:r>
            <a:r>
              <a:rPr lang="en-US" sz="2400" dirty="0">
                <a:latin typeface="+mj-lt"/>
              </a:rPr>
              <a:t>analysis </a:t>
            </a:r>
            <a:r>
              <a:rPr lang="en-US" sz="2400" dirty="0" smtClean="0">
                <a:latin typeface="+mj-lt"/>
              </a:rPr>
              <a:t>problem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67000" y="2362200"/>
            <a:ext cx="990600" cy="762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8400" y="3657600"/>
            <a:ext cx="1219200" cy="16002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9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457200" y="144145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WCA Problem (1)</a:t>
            </a:r>
            <a:endParaRPr lang="en-US" b="1" dirty="0"/>
          </a:p>
        </p:txBody>
      </p:sp>
      <p:sp>
        <p:nvSpPr>
          <p:cNvPr id="9" name="Slide Number Placeholder 2"/>
          <p:cNvSpPr>
            <a:spLocks noGrp="1"/>
          </p:cNvSpPr>
          <p:nvPr/>
        </p:nvSpPr>
        <p:spPr>
          <a:xfrm>
            <a:off x="612648" y="6348095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>
                <a:spLocks noGrp="1"/>
              </p:cNvSpPr>
              <p:nvPr/>
            </p:nvSpPr>
            <p:spPr>
              <a:xfrm>
                <a:off x="457200" y="1210945"/>
                <a:ext cx="8229600" cy="5137150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Find</a:t>
                </a:r>
                <a:r>
                  <a:rPr lang="en-US" dirty="0" smtClean="0"/>
                  <a:t> L</a:t>
                </a:r>
                <a:r>
                  <a:rPr lang="en-US" baseline="-25000" dirty="0" smtClean="0"/>
                  <a:t>PU</a:t>
                </a:r>
                <a:r>
                  <a:rPr lang="en-US" dirty="0" smtClean="0"/>
                  <a:t>, N</a:t>
                </a:r>
                <a:r>
                  <a:rPr lang="en-US" baseline="-25000" dirty="0" smtClean="0"/>
                  <a:t>AC</a:t>
                </a:r>
                <a:r>
                  <a:rPr lang="en-US" dirty="0" smtClean="0"/>
                  <a:t>, and N</a:t>
                </a:r>
                <a:r>
                  <a:rPr lang="en-US" baseline="-25000" dirty="0" smtClean="0"/>
                  <a:t>PD</a:t>
                </a:r>
                <a:r>
                  <a:rPr lang="en-US" dirty="0" smtClean="0"/>
                  <a:t> values.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Minimize</a:t>
                </a:r>
                <a:r>
                  <a:rPr lang="en-US" dirty="0" smtClean="0"/>
                  <a:t> </a:t>
                </a:r>
                <a:r>
                  <a:rPr lang="en-US" dirty="0"/>
                  <a:t>the </a:t>
                </a:r>
                <a:r>
                  <a:rPr lang="en-US" dirty="0" smtClean="0"/>
                  <a:t>expected value </a:t>
                </a:r>
                <a:r>
                  <a:rPr lang="en-US" dirty="0"/>
                  <a:t>of </a:t>
                </a:r>
                <a:r>
                  <a:rPr lang="en-US" dirty="0" smtClean="0"/>
                  <a:t>the leakage </a:t>
                </a:r>
                <a:r>
                  <a:rPr lang="en-US" dirty="0"/>
                  <a:t>energy </a:t>
                </a:r>
                <a:r>
                  <a:rPr lang="en-US" dirty="0" smtClean="0"/>
                  <a:t>consumption: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𝑙𝑒𝑎𝑘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𝑐𝑙𝑘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𝑙𝑒𝑎𝑘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where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𝑙𝑒𝑎𝑘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𝑂𝐹𝐹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𝑂𝐹𝐹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𝑃𝐷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𝑂𝐹𝐹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𝑙𝑒𝑎𝑘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𝑂𝐹𝐹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𝑃𝑈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𝑃𝑈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𝑃𝐷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𝑂𝐹𝐹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𝑂𝐹𝐹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𝑂𝐹𝐹</m:t>
                        </m:r>
                      </m:sub>
                    </m:sSub>
                  </m:oMath>
                </a14:m>
                <a:r>
                  <a:rPr lang="en-US" dirty="0" smtClean="0"/>
                  <a:t> denotes the nominal value of the OFF current.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𝑃𝑈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𝑃𝑈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𝑃𝑈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smtClean="0"/>
                  <a:t>coefficients accounting </a:t>
                </a:r>
                <a:r>
                  <a:rPr lang="en-US" dirty="0"/>
                  <a:t>for the effect of process variations on a </a:t>
                </a:r>
                <a:r>
                  <a:rPr lang="en-US" dirty="0" smtClean="0"/>
                  <a:t>single fin of standard </a:t>
                </a:r>
                <a:r>
                  <a:rPr lang="en-US" dirty="0"/>
                  <a:t>length, and defined as the ratio of </a:t>
                </a:r>
                <a:r>
                  <a:rPr lang="en-US" dirty="0" smtClean="0"/>
                  <a:t>the expected </a:t>
                </a:r>
                <a:r>
                  <a:rPr lang="en-US" dirty="0"/>
                  <a:t>value of the OFF current to its nominal value.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0945"/>
                <a:ext cx="8229600" cy="5137150"/>
              </a:xfrm>
              <a:prstGeom prst="rect">
                <a:avLst/>
              </a:prstGeom>
              <a:blipFill rotWithShape="1">
                <a:blip r:embed="rId2"/>
                <a:stretch>
                  <a:fillRect l="-1111" t="-2375" r="-889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4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WCA Problem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/>
            </p:nvSpPr>
            <p:spPr>
              <a:xfrm>
                <a:off x="457200" y="1295400"/>
                <a:ext cx="8229600" cy="4937760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WCA problem is subject to the following constraints:</a:t>
                </a:r>
              </a:p>
              <a:p>
                <a:pPr marL="0" indent="0">
                  <a:buNone/>
                </a:pPr>
                <a:endParaRPr lang="en-US" sz="1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𝑃𝐷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1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𝑃𝑈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𝑃𝑈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𝑂𝑁</m:t>
                        </m:r>
                      </m:sub>
                    </m:sSub>
                  </m:oMath>
                </a14:m>
                <a:r>
                  <a:rPr lang="en-US" dirty="0"/>
                  <a:t> denotes the nominal ON current.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) represents the strength ratio of PD (AC) to AC (PU) transistors such that the read stability (write-ability) constraint is met </a:t>
                </a:r>
                <a:endParaRPr lang="en-US" dirty="0" smtClean="0"/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hey </a:t>
                </a:r>
                <a:r>
                  <a:rPr lang="en-US" dirty="0"/>
                  <a:t>also account for leakage currents that weaken the corresponding stability </a:t>
                </a:r>
                <a:r>
                  <a:rPr lang="en-US" dirty="0" smtClean="0"/>
                  <a:t>constraint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229600" cy="4937760"/>
              </a:xfrm>
              <a:prstGeom prst="rect">
                <a:avLst/>
              </a:prstGeom>
              <a:blipFill rotWithShape="1">
                <a:blip r:embed="rId2"/>
                <a:stretch>
                  <a:fillRect l="-444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828800" y="2133600"/>
            <a:ext cx="5867400" cy="838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0" y="3048000"/>
            <a:ext cx="5867400" cy="8382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 stability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3654" y="3226832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Write-ability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46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FinFET Devices</a:t>
            </a:r>
          </a:p>
          <a:p>
            <a:r>
              <a:rPr lang="en-US" dirty="0" smtClean="0"/>
              <a:t>Dual-gate Controlled SRAM Cells</a:t>
            </a:r>
          </a:p>
          <a:p>
            <a:r>
              <a:rPr lang="en-US" dirty="0" smtClean="0"/>
              <a:t>Robust SRAM Cell Design under Process Variations</a:t>
            </a:r>
          </a:p>
          <a:p>
            <a:pPr lvl="1"/>
            <a:r>
              <a:rPr lang="en-US" dirty="0" smtClean="0"/>
              <a:t>Process Variations in FinFET Technology</a:t>
            </a:r>
          </a:p>
          <a:p>
            <a:pPr lvl="1"/>
            <a:r>
              <a:rPr lang="en-US" dirty="0" smtClean="0"/>
              <a:t>Optimization Framework</a:t>
            </a:r>
          </a:p>
          <a:p>
            <a:r>
              <a:rPr lang="en-US" dirty="0" smtClean="0"/>
              <a:t>Simulation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Tuning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50" y="1342390"/>
            <a:ext cx="6174900" cy="4982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5647491"/>
            <a:ext cx="198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AYA: Analytical Yield Analysis problem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198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371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all simulations, the following </a:t>
                </a:r>
                <a:r>
                  <a:rPr lang="en-US" dirty="0"/>
                  <a:t>L3 cache </a:t>
                </a:r>
                <a:r>
                  <a:rPr lang="en-US" dirty="0" smtClean="0"/>
                  <a:t>configuration is adopted: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Based on SPICE simulations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=1.25,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𝑃𝐷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SRAM </a:t>
                </a:r>
                <a:r>
                  <a:rPr lang="en-US" dirty="0"/>
                  <a:t>cell </a:t>
                </a:r>
                <a:r>
                  <a:rPr lang="en-US" dirty="0" smtClean="0"/>
                  <a:t>designs </a:t>
                </a:r>
                <a:r>
                  <a:rPr lang="en-US" dirty="0"/>
                  <a:t>are shown as </a:t>
                </a:r>
                <a:r>
                  <a:rPr lang="en-US" dirty="0" smtClean="0"/>
                  <a:t>a </a:t>
                </a:r>
                <a:r>
                  <a:rPr lang="en-US" dirty="0" smtClean="0"/>
                  <a:t>triplet: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𝑃𝑈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Baseline SRAM cell</a:t>
                </a:r>
              </a:p>
              <a:p>
                <a:pPr lvl="1"/>
                <a:r>
                  <a:rPr lang="en-US" dirty="0" smtClean="0"/>
                  <a:t>6T-SG </a:t>
                </a:r>
                <a:r>
                  <a:rPr lang="en-US" dirty="0"/>
                  <a:t>SRAM operating </a:t>
                </a:r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en-US" dirty="0" smtClean="0"/>
                  <a:t>= 450mV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37150"/>
              </a:xfrm>
              <a:blipFill rotWithShape="1">
                <a:blip r:embed="rId2"/>
                <a:stretch>
                  <a:fillRect l="-593" t="-1898" b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57840"/>
              </p:ext>
            </p:extLst>
          </p:nvPr>
        </p:nvGraphicFramePr>
        <p:xfrm>
          <a:off x="723900" y="2057400"/>
          <a:ext cx="7696200" cy="148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683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Parameter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Value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Parameter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Value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Cache size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4MB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Associativity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Block size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banks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Read/write ports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Bus width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6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Cell-Level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16571" y="1143000"/>
            <a:ext cx="3822629" cy="299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1" y="1143000"/>
            <a:ext cx="3863791" cy="3028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249" y="4924961"/>
            <a:ext cx="8259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the 8T SRAM cell, due to relaxing the read stability constraint, we can </a:t>
            </a:r>
            <a:r>
              <a:rPr lang="en-US" sz="2000" dirty="0"/>
              <a:t>find </a:t>
            </a:r>
            <a:r>
              <a:rPr lang="en-US" sz="2000" dirty="0" smtClean="0"/>
              <a:t>a valid </a:t>
            </a:r>
            <a:r>
              <a:rPr lang="en-US" sz="2000" dirty="0"/>
              <a:t>solution even under very low </a:t>
            </a:r>
            <a:r>
              <a:rPr lang="en-US" sz="2000" dirty="0" smtClean="0"/>
              <a:t>operating voltages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main drawback of 8T compared with 6T is the larger area, which increases the </a:t>
            </a:r>
            <a:r>
              <a:rPr lang="en-US" sz="2000" dirty="0" err="1" smtClean="0"/>
              <a:t>wordline</a:t>
            </a:r>
            <a:r>
              <a:rPr lang="en-US" sz="2000" dirty="0" smtClean="0"/>
              <a:t> and </a:t>
            </a:r>
            <a:r>
              <a:rPr lang="en-US" sz="2000" dirty="0" err="1" smtClean="0"/>
              <a:t>bitline</a:t>
            </a:r>
            <a:r>
              <a:rPr lang="en-US" sz="2000" dirty="0" smtClean="0"/>
              <a:t> capacitances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0" y="4114800"/>
            <a:ext cx="61341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Best result: (1,1,10</a:t>
            </a:r>
            <a:r>
              <a:rPr lang="en-US" dirty="0"/>
              <a:t>) 6T </a:t>
            </a:r>
            <a:r>
              <a:rPr lang="en-US" dirty="0" smtClean="0"/>
              <a:t>SRAM cell </a:t>
            </a:r>
            <a:r>
              <a:rPr lang="en-US" dirty="0"/>
              <a:t>equipped with the proposed </a:t>
            </a:r>
            <a:r>
              <a:rPr lang="en-US" dirty="0" smtClean="0"/>
              <a:t>dual-gate </a:t>
            </a:r>
            <a:r>
              <a:rPr lang="en-US" dirty="0"/>
              <a:t>control </a:t>
            </a:r>
            <a:r>
              <a:rPr lang="en-US" dirty="0" smtClean="0"/>
              <a:t>scheme, </a:t>
            </a:r>
            <a:r>
              <a:rPr lang="en-US" dirty="0"/>
              <a:t>operating at </a:t>
            </a:r>
            <a:r>
              <a:rPr lang="en-US" dirty="0" smtClean="0"/>
              <a:t>324mV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95600" y="3429000"/>
            <a:ext cx="11430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2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Results: Architecture-Level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Based on P-CACTI tool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http://sportlab.usc.edu/download/pcacti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Leakage power of the optimal SRAM cell is </a:t>
            </a:r>
            <a:r>
              <a:rPr lang="en-US" dirty="0"/>
              <a:t>reduced by a factor of 5.4X compared to the </a:t>
            </a:r>
            <a:r>
              <a:rPr lang="en-US" dirty="0" smtClean="0"/>
              <a:t>baseline SRAM cell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09800"/>
            <a:ext cx="6188656" cy="239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429000"/>
            <a:ext cx="106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Optimal SRAM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590800"/>
            <a:ext cx="121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Baseline SRAM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676400" y="2895600"/>
            <a:ext cx="6324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3505200"/>
            <a:ext cx="6324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1"/>
            <a:endCxn id="8" idx="3"/>
          </p:cNvCxnSpPr>
          <p:nvPr/>
        </p:nvCxnSpPr>
        <p:spPr>
          <a:xfrm flipH="1" flipV="1">
            <a:off x="1219199" y="2944743"/>
            <a:ext cx="457201" cy="65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  <a:endCxn id="7" idx="3"/>
          </p:cNvCxnSpPr>
          <p:nvPr/>
        </p:nvCxnSpPr>
        <p:spPr>
          <a:xfrm flipH="1">
            <a:off x="1219199" y="3619500"/>
            <a:ext cx="457201" cy="163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961" y="2209800"/>
            <a:ext cx="7269239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In our </a:t>
            </a:r>
            <a:r>
              <a:rPr lang="en-US" sz="2800" u="sng" dirty="0">
                <a:latin typeface="+mj-lt"/>
              </a:rPr>
              <a:t>7nm FinFET</a:t>
            </a:r>
            <a:r>
              <a:rPr lang="en-US" sz="2800" dirty="0">
                <a:latin typeface="+mj-lt"/>
              </a:rPr>
              <a:t> process</a:t>
            </a:r>
            <a:r>
              <a:rPr lang="en-US" sz="2800" dirty="0" smtClean="0">
                <a:latin typeface="+mj-lt"/>
              </a:rPr>
              <a:t>, the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dual-gate controlled 6T 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SRAM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cell</a:t>
            </a:r>
            <a:r>
              <a:rPr lang="en-US" sz="2800" dirty="0" smtClean="0">
                <a:latin typeface="+mj-lt"/>
              </a:rPr>
              <a:t>, operating </a:t>
            </a:r>
            <a:r>
              <a:rPr lang="en-US" sz="2800" dirty="0">
                <a:latin typeface="+mj-lt"/>
              </a:rPr>
              <a:t>at 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324mV</a:t>
            </a:r>
            <a:r>
              <a:rPr lang="en-US" sz="2800" dirty="0">
                <a:latin typeface="+mj-lt"/>
              </a:rPr>
              <a:t> (in </a:t>
            </a:r>
            <a:r>
              <a:rPr lang="en-US" sz="2800" dirty="0" smtClean="0">
                <a:latin typeface="+mj-lt"/>
              </a:rPr>
              <a:t>the </a:t>
            </a:r>
            <a:r>
              <a:rPr lang="en-US" sz="2800" i="1" dirty="0" smtClean="0">
                <a:latin typeface="+mj-lt"/>
              </a:rPr>
              <a:t>near-threshold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supply regime), achieves the lowest expected </a:t>
            </a:r>
            <a:r>
              <a:rPr lang="en-US" sz="2800" dirty="0" smtClean="0">
                <a:latin typeface="+mj-lt"/>
              </a:rPr>
              <a:t>leakage energy </a:t>
            </a:r>
            <a:r>
              <a:rPr lang="en-US" sz="2800" dirty="0">
                <a:latin typeface="+mj-lt"/>
              </a:rPr>
              <a:t>consumption under process </a:t>
            </a:r>
            <a:r>
              <a:rPr lang="en-US" sz="2800" dirty="0" smtClean="0">
                <a:latin typeface="+mj-lt"/>
              </a:rPr>
              <a:t>variations.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6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Cache memories</a:t>
                </a:r>
              </a:p>
              <a:p>
                <a:pPr lvl="1"/>
                <a:r>
                  <a:rPr lang="en-US" dirty="0" smtClean="0"/>
                  <a:t>Occupy a </a:t>
                </a:r>
                <a:r>
                  <a:rPr lang="en-US" dirty="0"/>
                  <a:t>large portion of the chip area</a:t>
                </a:r>
              </a:p>
              <a:p>
                <a:pPr lvl="1"/>
                <a:r>
                  <a:rPr lang="en-US" dirty="0" smtClean="0"/>
                  <a:t>Have low </a:t>
                </a:r>
                <a:r>
                  <a:rPr lang="en-US" dirty="0"/>
                  <a:t>activity factors (long idle times)</a:t>
                </a:r>
              </a:p>
              <a:p>
                <a:pPr marL="274320" lvl="1" indent="0">
                  <a:spcBef>
                    <a:spcPts val="1800"/>
                  </a:spcBef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High leakage power consumption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dirty="0" smtClean="0"/>
                  <a:t>Near-threshold computing</a:t>
                </a:r>
                <a:endParaRPr lang="en-US" dirty="0"/>
              </a:p>
              <a:p>
                <a:pPr lvl="1"/>
                <a:r>
                  <a:rPr lang="en-US" dirty="0"/>
                  <a:t>Operating at a reduced supply voltage where the energy consumption is </a:t>
                </a:r>
                <a:r>
                  <a:rPr lang="en-US" dirty="0" smtClean="0"/>
                  <a:t>minimized</a:t>
                </a:r>
              </a:p>
              <a:p>
                <a:pPr lvl="1"/>
                <a:r>
                  <a:rPr lang="en-US" dirty="0" smtClean="0"/>
                  <a:t>An effective solution to reduce cache leakage power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Increases the sensitivity to process variations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marL="342900" indent="-342900"/>
                <a:endParaRPr lang="en-US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4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(cont’d)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/>
          </a:bodyPr>
          <a:lstStyle/>
          <a:p>
            <a:r>
              <a:rPr lang="en-US" dirty="0" smtClean="0"/>
              <a:t>Cache memories</a:t>
            </a:r>
          </a:p>
          <a:p>
            <a:pPr marL="617220" lvl="1" indent="-342900"/>
            <a:r>
              <a:rPr lang="en-US" dirty="0" smtClean="0">
                <a:solidFill>
                  <a:schemeClr val="tx1"/>
                </a:solidFill>
              </a:rPr>
              <a:t>Need SRAM cells with small footprint in order to </a:t>
            </a:r>
            <a:r>
              <a:rPr lang="en-US" dirty="0">
                <a:solidFill>
                  <a:schemeClr val="tx1"/>
                </a:solidFill>
              </a:rPr>
              <a:t>improve memory density</a:t>
            </a:r>
            <a:endParaRPr lang="en-US" dirty="0" smtClean="0">
              <a:solidFill>
                <a:schemeClr val="tx1"/>
              </a:solidFill>
            </a:endParaRPr>
          </a:p>
          <a:p>
            <a:pPr marL="891540" lvl="2" indent="-342900"/>
            <a:r>
              <a:rPr lang="en-US" dirty="0" smtClean="0"/>
              <a:t>Minimum-size transistors</a:t>
            </a:r>
          </a:p>
          <a:p>
            <a:pPr marL="617220" lvl="1" indent="-342900"/>
            <a:r>
              <a:rPr lang="en-US" dirty="0">
                <a:solidFill>
                  <a:schemeClr val="tx1"/>
                </a:solidFill>
              </a:rPr>
              <a:t>Increases the sensitivity to process </a:t>
            </a:r>
            <a:r>
              <a:rPr lang="en-US" dirty="0" smtClean="0">
                <a:solidFill>
                  <a:schemeClr val="tx1"/>
                </a:solidFill>
              </a:rPr>
              <a:t>variations</a:t>
            </a:r>
          </a:p>
          <a:p>
            <a:pPr marL="617220" lvl="1" indent="-342900"/>
            <a:endParaRPr lang="en-US" dirty="0">
              <a:solidFill>
                <a:schemeClr val="tx1"/>
              </a:solidFill>
            </a:endParaRPr>
          </a:p>
          <a:p>
            <a:pPr marL="342900" indent="-342900"/>
            <a:r>
              <a:rPr lang="en-US" dirty="0" smtClean="0"/>
              <a:t>Deeply-scaled (sub-10nm) technology nodes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Extremely small geometries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Reduced supply </a:t>
            </a:r>
            <a:r>
              <a:rPr lang="en-US" dirty="0" smtClean="0">
                <a:solidFill>
                  <a:schemeClr val="tx1"/>
                </a:solidFill>
              </a:rPr>
              <a:t>voltage levels</a:t>
            </a:r>
            <a:endParaRPr lang="en-US" dirty="0">
              <a:solidFill>
                <a:schemeClr val="tx1"/>
              </a:solidFill>
            </a:endParaRPr>
          </a:p>
          <a:p>
            <a:pPr marL="617220" lvl="1" indent="-342900"/>
            <a:r>
              <a:rPr lang="en-US" dirty="0">
                <a:solidFill>
                  <a:schemeClr val="tx1"/>
                </a:solidFill>
              </a:rPr>
              <a:t>Increases the sensitivity to process </a:t>
            </a:r>
            <a:r>
              <a:rPr lang="en-US" dirty="0" smtClean="0">
                <a:solidFill>
                  <a:schemeClr val="tx1"/>
                </a:solidFill>
              </a:rPr>
              <a:t>variations</a:t>
            </a:r>
          </a:p>
          <a:p>
            <a:pPr marL="617220" lvl="1" indent="-342900"/>
            <a:endParaRPr lang="en-US" dirty="0">
              <a:solidFill>
                <a:schemeClr val="tx1"/>
              </a:solidFill>
            </a:endParaRPr>
          </a:p>
          <a:p>
            <a:pPr marL="342900" indent="-342900"/>
            <a:r>
              <a:rPr lang="en-US" dirty="0" smtClean="0"/>
              <a:t>Robust SRAM cell designs are vital</a:t>
            </a:r>
          </a:p>
        </p:txBody>
      </p:sp>
    </p:spTree>
    <p:extLst>
      <p:ext uri="{BB962C8B-B14F-4D97-AF65-F5344CB8AC3E}">
        <p14:creationId xmlns:p14="http://schemas.microsoft.com/office/powerpoint/2010/main" val="32704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SRAM Cells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Solutions to enhance the cell stability</a:t>
            </a:r>
          </a:p>
          <a:p>
            <a:pPr lvl="1"/>
            <a:r>
              <a:rPr lang="en-US" dirty="0" smtClean="0"/>
              <a:t>Circuit solutions</a:t>
            </a:r>
          </a:p>
          <a:p>
            <a:pPr lvl="2"/>
            <a:r>
              <a:rPr lang="en-US" dirty="0" smtClean="0"/>
              <a:t>Various Read and Write assist circuit techniques</a:t>
            </a:r>
          </a:p>
          <a:p>
            <a:pPr lvl="3"/>
            <a:r>
              <a:rPr lang="en-US" dirty="0" smtClean="0"/>
              <a:t>Outside the scope of this presentation</a:t>
            </a:r>
            <a:endParaRPr lang="en-US" dirty="0"/>
          </a:p>
          <a:p>
            <a:pPr lvl="2"/>
            <a:r>
              <a:rPr lang="en-US" dirty="0" smtClean="0"/>
              <a:t>Adopt robust </a:t>
            </a:r>
            <a:r>
              <a:rPr lang="en-US" dirty="0"/>
              <a:t>SRAM cell structures, e.g., 8T SRAM </a:t>
            </a:r>
            <a:r>
              <a:rPr lang="en-US" dirty="0" smtClean="0"/>
              <a:t>cells</a:t>
            </a:r>
          </a:p>
          <a:p>
            <a:pPr lvl="3"/>
            <a:r>
              <a:rPr lang="en-US" dirty="0"/>
              <a:t>Side effect: area overhead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longer access latency, </a:t>
            </a:r>
            <a:r>
              <a:rPr lang="en-US" dirty="0" smtClean="0"/>
              <a:t>and higher </a:t>
            </a:r>
            <a:r>
              <a:rPr lang="en-US" dirty="0"/>
              <a:t>access energy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FinFET</a:t>
            </a:r>
            <a:r>
              <a:rPr lang="en-US" dirty="0" smtClean="0"/>
              <a:t>-specific solutions</a:t>
            </a:r>
          </a:p>
          <a:p>
            <a:pPr lvl="2"/>
            <a:r>
              <a:rPr lang="en-US" dirty="0"/>
              <a:t>Dual-gate control of FinFET devices</a:t>
            </a:r>
            <a:endParaRPr lang="en-US" dirty="0" smtClean="0"/>
          </a:p>
          <a:p>
            <a:pPr lvl="3"/>
            <a:r>
              <a:rPr lang="en-US" dirty="0" smtClean="0"/>
              <a:t>It is important to be able to use this method without </a:t>
            </a:r>
            <a:r>
              <a:rPr lang="en-US" dirty="0"/>
              <a:t>requiring any external signal to drive the back </a:t>
            </a:r>
            <a:r>
              <a:rPr lang="en-US" dirty="0" smtClean="0"/>
              <a:t>gate </a:t>
            </a:r>
            <a:r>
              <a:rPr lang="en-US" dirty="0"/>
              <a:t>of </a:t>
            </a:r>
            <a:r>
              <a:rPr lang="en-US" dirty="0" smtClean="0"/>
              <a:t>FinFET </a:t>
            </a:r>
            <a:r>
              <a:rPr lang="en-US" dirty="0"/>
              <a:t>devices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Benefits of </a:t>
            </a:r>
            <a:r>
              <a:rPr lang="en-US" dirty="0" err="1" smtClean="0"/>
              <a:t>FinFET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Improved </a:t>
            </a:r>
            <a:r>
              <a:rPr lang="en-US" sz="2400" dirty="0"/>
              <a:t>gate control (and </a:t>
            </a:r>
            <a:r>
              <a:rPr lang="en-US" sz="2400" dirty="0" smtClean="0"/>
              <a:t>lower influence of the source </a:t>
            </a:r>
            <a:r>
              <a:rPr lang="en-US" sz="2400" dirty="0"/>
              <a:t>and drain </a:t>
            </a:r>
            <a:r>
              <a:rPr lang="en-US" sz="2400" dirty="0" smtClean="0"/>
              <a:t>terminals) over </a:t>
            </a:r>
            <a:r>
              <a:rPr lang="en-US" sz="2400" dirty="0"/>
              <a:t>the </a:t>
            </a:r>
            <a:r>
              <a:rPr lang="en-US" sz="2400" dirty="0" smtClean="0"/>
              <a:t>channel</a:t>
            </a:r>
          </a:p>
          <a:p>
            <a:pPr lvl="1"/>
            <a:r>
              <a:rPr lang="en-US" sz="2000" dirty="0" smtClean="0"/>
              <a:t>Reduces short channel effects</a:t>
            </a:r>
          </a:p>
          <a:p>
            <a:r>
              <a:rPr lang="en-US" sz="2400" dirty="0"/>
              <a:t>Improved ON/OFF current ratio and reduced leakage</a:t>
            </a:r>
          </a:p>
          <a:p>
            <a:r>
              <a:rPr lang="en-US" sz="2400" dirty="0"/>
              <a:t>Improved voltage scalability</a:t>
            </a:r>
          </a:p>
          <a:p>
            <a:r>
              <a:rPr lang="en-US" sz="2400" dirty="0"/>
              <a:t>Reduced variability due to the absence of channel doping</a:t>
            </a:r>
          </a:p>
          <a:p>
            <a:r>
              <a:rPr lang="en-US" sz="2400" dirty="0"/>
              <a:t>Reduced </a:t>
            </a:r>
            <a:r>
              <a:rPr lang="en-US" sz="2400" dirty="0" smtClean="0"/>
              <a:t>Drain Induced Barrier Lowering (DIBL) </a:t>
            </a:r>
            <a:r>
              <a:rPr lang="en-US" sz="2400" dirty="0"/>
              <a:t>effect and substrate biasing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00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Dual-gate control Feature of </a:t>
            </a:r>
            <a:r>
              <a:rPr lang="en-US" dirty="0" err="1" smtClean="0"/>
              <a:t>FinFETs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258519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Dual-gate control</a:t>
            </a:r>
          </a:p>
          <a:p>
            <a:pPr lvl="1"/>
            <a:r>
              <a:rPr lang="en-US" sz="2000" dirty="0" smtClean="0"/>
              <a:t>Front gate (FG) controls the on/off state</a:t>
            </a:r>
          </a:p>
          <a:p>
            <a:pPr lvl="1"/>
            <a:r>
              <a:rPr lang="en-US" sz="2000" dirty="0" smtClean="0"/>
              <a:t>Back gate (BG) adjusts the threshold voltage</a:t>
            </a:r>
          </a:p>
          <a:p>
            <a:r>
              <a:rPr lang="en-US" sz="2200" dirty="0" smtClean="0"/>
              <a:t>By </a:t>
            </a:r>
            <a:r>
              <a:rPr lang="en-US" sz="2200" dirty="0"/>
              <a:t>connecting the back gate of an N-type (P-type) </a:t>
            </a:r>
            <a:r>
              <a:rPr lang="en-US" sz="2200" dirty="0" smtClean="0"/>
              <a:t>FinFET to </a:t>
            </a:r>
            <a:r>
              <a:rPr lang="en-US" sz="2200" dirty="0"/>
              <a:t>a low (high) voltage such as </a:t>
            </a:r>
            <a:r>
              <a:rPr lang="en-US" sz="2200" i="1" dirty="0" err="1"/>
              <a:t>Gnd</a:t>
            </a:r>
            <a:r>
              <a:rPr lang="en-US" sz="2200" dirty="0"/>
              <a:t> (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DD</a:t>
            </a:r>
            <a:r>
              <a:rPr lang="en-US" sz="2200" dirty="0" smtClean="0"/>
              <a:t>), </a:t>
            </a:r>
            <a:r>
              <a:rPr lang="en-US" sz="2200" dirty="0"/>
              <a:t>the </a:t>
            </a:r>
            <a:r>
              <a:rPr lang="en-US" sz="2200" dirty="0" smtClean="0"/>
              <a:t>threshold voltage </a:t>
            </a:r>
            <a:r>
              <a:rPr lang="en-US" sz="2200" dirty="0"/>
              <a:t>will increase when the front gate is turned </a:t>
            </a:r>
            <a:r>
              <a:rPr lang="en-US" sz="2200" dirty="0" smtClean="0"/>
              <a:t>on</a:t>
            </a:r>
            <a:endParaRPr lang="en-US" sz="20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10" y="4201907"/>
            <a:ext cx="324119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42914"/>
            <a:ext cx="3810000" cy="273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395240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Gate oxide</a:t>
            </a:r>
            <a:endParaRPr lang="en-US" dirty="0">
              <a:latin typeface="+mj-lt"/>
            </a:endParaRP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 flipV="1">
            <a:off x="2514600" y="4137070"/>
            <a:ext cx="1981200" cy="501135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5873100" y="4137070"/>
            <a:ext cx="1193108" cy="958337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7nm Dual-gate FinFET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85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FinFET devices with actual gate length of 7nm have been designed and characterized </a:t>
            </a:r>
          </a:p>
          <a:p>
            <a:pPr lvl="1"/>
            <a:r>
              <a:rPr lang="en-US" sz="1800" dirty="0" smtClean="0"/>
              <a:t>See http://sportlab.usc.edu/downloads/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044934"/>
                  </p:ext>
                </p:extLst>
              </p:nvPr>
            </p:nvGraphicFramePr>
            <p:xfrm>
              <a:off x="1219200" y="2382520"/>
              <a:ext cx="6705600" cy="4246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/>
                    <a:gridCol w="2362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Parameter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Name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Parameter Symbol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Value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Gate</a:t>
                          </a:r>
                          <a:r>
                            <a:rPr lang="en-US" sz="1800" baseline="0" dirty="0" smtClean="0"/>
                            <a:t> Length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800" i="1" baseline="-25000" dirty="0" smtClean="0">
                                    <a:latin typeface="Cambria Math" panose="02040503050406030204" pitchFamily="18" charset="0"/>
                                  </a:rPr>
                                  <m:t>𝐹𝐼𝑁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7nm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Fin Width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800" i="1" baseline="-25000" dirty="0" smtClean="0">
                                    <a:latin typeface="Cambria Math" panose="02040503050406030204" pitchFamily="18" charset="0"/>
                                  </a:rPr>
                                  <m:t>𝑆𝐼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5.5nm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Fin Height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800" i="1" baseline="-25000" dirty="0" smtClean="0">
                                    <a:latin typeface="Cambria Math" panose="02040503050406030204" pitchFamily="18" charset="0"/>
                                  </a:rPr>
                                  <m:t>𝐹𝐼𝑁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Fin Pitch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baseline="-25000" dirty="0" smtClean="0">
                                    <a:latin typeface="Cambria Math" panose="02040503050406030204" pitchFamily="18" charset="0"/>
                                  </a:rPr>
                                  <m:t>𝐹𝐼𝑁</m:t>
                                </m:r>
                              </m:oMath>
                            </m:oMathPara>
                          </a14:m>
                          <a:endParaRPr lang="en-US" sz="1800" i="1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12.5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Oxide Thickness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800" i="1" baseline="-25000" dirty="0" err="1" smtClean="0">
                                    <a:latin typeface="Cambria Math" panose="02040503050406030204" pitchFamily="18" charset="0"/>
                                  </a:rPr>
                                  <m:t>𝑜𝑥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1.3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Effective channel width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≈2×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𝐹𝐼𝑁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28nm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Supply voltage (super-threshold regime)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𝑑𝑑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0.45V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Supply voltage (near-threshold regime)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𝑑𝑑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0.3V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Threshold voltage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𝑡h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0.235V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044934"/>
                  </p:ext>
                </p:extLst>
              </p:nvPr>
            </p:nvGraphicFramePr>
            <p:xfrm>
              <a:off x="1219200" y="2382520"/>
              <a:ext cx="6705600" cy="4246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/>
                    <a:gridCol w="2362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Parameter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Name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Parameter Symbol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Value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Gate</a:t>
                          </a:r>
                          <a:r>
                            <a:rPr lang="en-US" sz="1800" baseline="0" dirty="0" smtClean="0"/>
                            <a:t> Length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558" t="-108197" r="-51680" b="-9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7nm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Fin Width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558" t="-208197" r="-51680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5.5nm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Fin Height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558" t="-313333" r="-51680" b="-7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Fin Pitch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558" t="-406557" r="-51680" b="-6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12.5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Oxide Thickness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558" t="-506557" r="-51680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1.3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Effective channel width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558" t="-606557" r="-51680" b="-4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28nm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Supply voltage (super-threshold regime)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558" t="-410476" r="-51680" b="-1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0.45V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Supply voltage (near-threshold regime)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558" t="-510476" r="-51680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0.3V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Threshold voltage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558" t="-1050820" r="-5168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0.235V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38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Dual-gate Controlled SRAM Cells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2286000"/>
          </a:xfrm>
        </p:spPr>
        <p:txBody>
          <a:bodyPr>
            <a:norm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nly uses signals </a:t>
            </a:r>
            <a:r>
              <a:rPr lang="en-US" sz="2400" dirty="0"/>
              <a:t>internal to the SRAM cell for back gate connections </a:t>
            </a:r>
            <a:endParaRPr lang="en-US" sz="2400" dirty="0" smtClean="0"/>
          </a:p>
          <a:p>
            <a:pPr lvl="1"/>
            <a:r>
              <a:rPr lang="en-US" sz="2000" dirty="0" smtClean="0"/>
              <a:t>Write-ability </a:t>
            </a:r>
            <a:r>
              <a:rPr lang="en-US" sz="2000" dirty="0"/>
              <a:t>is achieved by weakening the P-type pull-up </a:t>
            </a:r>
            <a:r>
              <a:rPr lang="en-US" sz="2000" dirty="0" smtClean="0"/>
              <a:t>transistors</a:t>
            </a:r>
            <a:endParaRPr lang="en-US" sz="2000" dirty="0"/>
          </a:p>
          <a:p>
            <a:pPr lvl="1"/>
            <a:r>
              <a:rPr lang="en-US" sz="2000" dirty="0"/>
              <a:t>Read stability is achieved by weakening the access transistor during read </a:t>
            </a:r>
            <a:r>
              <a:rPr lang="en-US" sz="2000" dirty="0" smtClean="0"/>
              <a:t>operation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613478"/>
            <a:ext cx="4945229" cy="2033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22" y="3581400"/>
            <a:ext cx="3529575" cy="2013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3581" y="5650468"/>
            <a:ext cx="34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Dual-gate controlled 6T SRAM cell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05981" y="5650468"/>
            <a:ext cx="34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Dual-gate controlled 8T SRAM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2223</TotalTime>
  <Words>1528</Words>
  <Application>Microsoft Office PowerPoint</Application>
  <PresentationFormat>On-screen Show (4:3)</PresentationFormat>
  <Paragraphs>253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A Cross-Layer Framework for Designing and Optimizing Deeply-Scaled FinFET-Based SRAM Cells under Process Variations</vt:lpstr>
      <vt:lpstr>Outline</vt:lpstr>
      <vt:lpstr>Introduction</vt:lpstr>
      <vt:lpstr>Introduction (cont’d)</vt:lpstr>
      <vt:lpstr>Robust SRAM Cells</vt:lpstr>
      <vt:lpstr>Key Benefits of FinFET Devices</vt:lpstr>
      <vt:lpstr>Dual-gate control Feature of FinFETs</vt:lpstr>
      <vt:lpstr>7nm Dual-gate FinFET Devices</vt:lpstr>
      <vt:lpstr>Dual-gate Controlled SRAM Cells</vt:lpstr>
      <vt:lpstr>Layouts</vt:lpstr>
      <vt:lpstr>Comparison of SRAM Cells</vt:lpstr>
      <vt:lpstr>Outline</vt:lpstr>
      <vt:lpstr>Process Variations in FinFETs</vt:lpstr>
      <vt:lpstr>Process Variations in FinFETs (cont’d)</vt:lpstr>
      <vt:lpstr>Optimization Problem</vt:lpstr>
      <vt:lpstr>Motivation of Joint Optimization</vt:lpstr>
      <vt:lpstr>Design Flow</vt:lpstr>
      <vt:lpstr>PowerPoint Presentation</vt:lpstr>
      <vt:lpstr>WCA Problem (2)</vt:lpstr>
      <vt:lpstr>Device Tuning</vt:lpstr>
      <vt:lpstr>Simulation Setup</vt:lpstr>
      <vt:lpstr>Simulation Results: Cell-Level</vt:lpstr>
      <vt:lpstr>Simulation Results: Architecture-Level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FinCACTI</dc:title>
  <dc:creator>Alireza</dc:creator>
  <cp:lastModifiedBy>Massoud Pedram</cp:lastModifiedBy>
  <cp:revision>471</cp:revision>
  <dcterms:created xsi:type="dcterms:W3CDTF">2006-08-16T00:00:00Z</dcterms:created>
  <dcterms:modified xsi:type="dcterms:W3CDTF">2015-01-20T00:08:19Z</dcterms:modified>
</cp:coreProperties>
</file>