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4"/>
  </p:notesMasterIdLst>
  <p:handoutMasterIdLst>
    <p:handoutMasterId r:id="rId25"/>
  </p:handoutMasterIdLst>
  <p:sldIdLst>
    <p:sldId id="270" r:id="rId2"/>
    <p:sldId id="271" r:id="rId3"/>
    <p:sldId id="272" r:id="rId4"/>
    <p:sldId id="275" r:id="rId5"/>
    <p:sldId id="276" r:id="rId6"/>
    <p:sldId id="277" r:id="rId7"/>
    <p:sldId id="278" r:id="rId8"/>
    <p:sldId id="279" r:id="rId9"/>
    <p:sldId id="280" r:id="rId10"/>
    <p:sldId id="281" r:id="rId11"/>
    <p:sldId id="282" r:id="rId12"/>
    <p:sldId id="284" r:id="rId13"/>
    <p:sldId id="285" r:id="rId14"/>
    <p:sldId id="286" r:id="rId15"/>
    <p:sldId id="289" r:id="rId16"/>
    <p:sldId id="290" r:id="rId17"/>
    <p:sldId id="291" r:id="rId18"/>
    <p:sldId id="287" r:id="rId19"/>
    <p:sldId id="292" r:id="rId20"/>
    <p:sldId id="288" r:id="rId21"/>
    <p:sldId id="283" r:id="rId22"/>
    <p:sldId id="273"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4B71"/>
    <a:srgbClr val="0045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982" autoAdjust="0"/>
  </p:normalViewPr>
  <p:slideViewPr>
    <p:cSldViewPr>
      <p:cViewPr varScale="1">
        <p:scale>
          <a:sx n="74" d="100"/>
          <a:sy n="74" d="100"/>
        </p:scale>
        <p:origin x="266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AC45D1-8D03-4D9C-BBC3-3E5DA5095C62}" type="datetimeFigureOut">
              <a:rPr lang="de-DE" smtClean="0"/>
              <a:t>12.03.2016</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B83D2B-F255-4151-A4AD-D944F5910B06}" type="slidenum">
              <a:rPr lang="de-DE" smtClean="0"/>
              <a:t>‹#›</a:t>
            </a:fld>
            <a:endParaRPr lang="de-DE"/>
          </a:p>
        </p:txBody>
      </p:sp>
    </p:spTree>
    <p:extLst>
      <p:ext uri="{BB962C8B-B14F-4D97-AF65-F5344CB8AC3E}">
        <p14:creationId xmlns:p14="http://schemas.microsoft.com/office/powerpoint/2010/main" val="593482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28ECF-B3C1-4E4F-9865-50F77777ECCD}" type="datetimeFigureOut">
              <a:rPr lang="de-DE" smtClean="0"/>
              <a:t>12.03.2016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552ABC-15D8-4868-B2CB-F64D1FBF37EE}" type="slidenum">
              <a:rPr lang="de-DE" smtClean="0"/>
              <a:t>‹#›</a:t>
            </a:fld>
            <a:endParaRPr lang="de-DE"/>
          </a:p>
        </p:txBody>
      </p:sp>
    </p:spTree>
    <p:extLst>
      <p:ext uri="{BB962C8B-B14F-4D97-AF65-F5344CB8AC3E}">
        <p14:creationId xmlns:p14="http://schemas.microsoft.com/office/powerpoint/2010/main" val="569411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1</a:t>
            </a:fld>
            <a:endParaRPr lang="de-DE"/>
          </a:p>
        </p:txBody>
      </p:sp>
    </p:spTree>
    <p:extLst>
      <p:ext uri="{BB962C8B-B14F-4D97-AF65-F5344CB8AC3E}">
        <p14:creationId xmlns:p14="http://schemas.microsoft.com/office/powerpoint/2010/main" val="3370418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to apply both techniques, discussed here, otherwise we cannot achieve a high read SNM.</a:t>
            </a:r>
          </a:p>
          <a:p>
            <a:r>
              <a:rPr lang="en-US" dirty="0" smtClean="0"/>
              <a:t>The figure illustrates</a:t>
            </a:r>
            <a:r>
              <a:rPr lang="en-US" baseline="0" dirty="0" smtClean="0"/>
              <a:t> adopted read-assist techniques.</a:t>
            </a:r>
          </a:p>
          <a:p>
            <a:r>
              <a:rPr lang="en-US" baseline="0" dirty="0" smtClean="0"/>
              <a:t>Also, during read, </a:t>
            </a:r>
            <a:r>
              <a:rPr lang="en-US" baseline="0" dirty="0" err="1" smtClean="0"/>
              <a:t>bitlines</a:t>
            </a:r>
            <a:r>
              <a:rPr lang="en-US" baseline="0" dirty="0" smtClean="0"/>
              <a:t> are pre-discharged to 0.</a:t>
            </a: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10</a:t>
            </a:fld>
            <a:endParaRPr lang="de-DE"/>
          </a:p>
        </p:txBody>
      </p:sp>
    </p:spTree>
    <p:extLst>
      <p:ext uri="{BB962C8B-B14F-4D97-AF65-F5344CB8AC3E}">
        <p14:creationId xmlns:p14="http://schemas.microsoft.com/office/powerpoint/2010/main" val="4064921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 of an half-selected cell (HSC).</a:t>
            </a:r>
          </a:p>
          <a:p>
            <a:endParaRPr lang="en-US" dirty="0" smtClean="0"/>
          </a:p>
          <a:p>
            <a:r>
              <a:rPr lang="en-US" dirty="0" smtClean="0"/>
              <a:t>In the figure, we assume that we are going to access the top-left cell for a write-1</a:t>
            </a:r>
            <a:r>
              <a:rPr lang="en-US" baseline="0" dirty="0" smtClean="0"/>
              <a:t> operation.</a:t>
            </a:r>
          </a:p>
          <a:p>
            <a:r>
              <a:rPr lang="en-US" baseline="0" dirty="0" smtClean="0"/>
              <a:t>The other two cells are now HSCs:</a:t>
            </a:r>
          </a:p>
          <a:p>
            <a:r>
              <a:rPr lang="en-US" baseline="0" dirty="0" smtClean="0"/>
              <a:t> * Bottom-left cell is a column HSC (since it is on the same column as the accessed cell).</a:t>
            </a:r>
          </a:p>
          <a:p>
            <a:r>
              <a:rPr lang="en-US" baseline="0" dirty="0" smtClean="0"/>
              <a:t> * Top-right cell is a row HSC (because it is on the same row as the accessed cell).</a:t>
            </a:r>
          </a:p>
          <a:p>
            <a:endParaRPr lang="en-US" baseline="0" dirty="0" smtClean="0"/>
          </a:p>
          <a:p>
            <a:r>
              <a:rPr lang="en-US" baseline="0" dirty="0" smtClean="0"/>
              <a:t>For the column HSC shown here, voltage of BL becomes </a:t>
            </a:r>
            <a:r>
              <a:rPr lang="en-US" baseline="0" dirty="0" err="1" smtClean="0"/>
              <a:t>Vdd</a:t>
            </a:r>
            <a:r>
              <a:rPr lang="en-US" baseline="0" dirty="0" smtClean="0"/>
              <a:t>. Therefore, This may cause a problem for the dynamic node. However, since access transistors of column HSCs are turned off, and because write operation is very fast in our proposed cell, the value of the dynamic node cannot be destroyed (Moreover, based on our simulations, the voltage level drop of the dynamic node under column half-select disturbance and for a time period 1000 times longer than the write access latency is less than 1%).</a:t>
            </a:r>
          </a:p>
          <a:p>
            <a:endParaRPr lang="en-US" dirty="0" smtClean="0"/>
          </a:p>
          <a:p>
            <a:r>
              <a:rPr lang="en-US" dirty="0" smtClean="0"/>
              <a:t>The main problem is the row HSC. For row</a:t>
            </a:r>
            <a:r>
              <a:rPr lang="en-US" baseline="0" dirty="0" smtClean="0"/>
              <a:t> HSCs, the voltage of WL becomes </a:t>
            </a:r>
            <a:r>
              <a:rPr lang="en-US" baseline="0" dirty="0" err="1" smtClean="0"/>
              <a:t>Vdd</a:t>
            </a:r>
            <a:r>
              <a:rPr lang="en-US" baseline="0" dirty="0" smtClean="0"/>
              <a:t>, which means their </a:t>
            </a:r>
            <a:r>
              <a:rPr lang="en-US" baseline="0" dirty="0" err="1" smtClean="0"/>
              <a:t>wordline</a:t>
            </a:r>
            <a:r>
              <a:rPr lang="en-US" baseline="0" dirty="0" smtClean="0"/>
              <a:t> is now activated, and this causes an desired write-0 in the static node. This puts the SRAM into </a:t>
            </a:r>
            <a:r>
              <a:rPr lang="en-US" baseline="0" dirty="0" err="1" smtClean="0"/>
              <a:t>metastability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11</a:t>
            </a:fld>
            <a:endParaRPr lang="de-DE"/>
          </a:p>
        </p:txBody>
      </p:sp>
    </p:spTree>
    <p:extLst>
      <p:ext uri="{BB962C8B-B14F-4D97-AF65-F5344CB8AC3E}">
        <p14:creationId xmlns:p14="http://schemas.microsoft.com/office/powerpoint/2010/main" val="1274962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avoid this undesired write in row HSCs, we modify the row address decoder such that only the WL of accessed cells is activated.</a:t>
            </a:r>
          </a:p>
          <a:p>
            <a:endParaRPr lang="en-US" dirty="0" smtClean="0"/>
          </a:p>
          <a:p>
            <a:r>
              <a:rPr lang="en-US" dirty="0" smtClean="0"/>
              <a:t>The circuit of the proposed selective row address decoder is shown in this slide, which also receives inputs from the column decoder.</a:t>
            </a:r>
          </a:p>
          <a:p>
            <a:endParaRPr lang="en-US" dirty="0" smtClean="0"/>
          </a:p>
          <a:p>
            <a:r>
              <a:rPr lang="en-US" dirty="0" smtClean="0"/>
              <a:t>A word refers to a group of cells which will be read or written in the same cycle.</a:t>
            </a:r>
          </a:p>
        </p:txBody>
      </p:sp>
      <p:sp>
        <p:nvSpPr>
          <p:cNvPr id="4" name="Slide Number Placeholder 3"/>
          <p:cNvSpPr>
            <a:spLocks noGrp="1"/>
          </p:cNvSpPr>
          <p:nvPr>
            <p:ph type="sldNum" sz="quarter" idx="10"/>
          </p:nvPr>
        </p:nvSpPr>
        <p:spPr/>
        <p:txBody>
          <a:bodyPr/>
          <a:lstStyle/>
          <a:p>
            <a:fld id="{24552ABC-15D8-4868-B2CB-F64D1FBF37EE}" type="slidenum">
              <a:rPr lang="de-DE" smtClean="0"/>
              <a:t>12</a:t>
            </a:fld>
            <a:endParaRPr lang="de-DE"/>
          </a:p>
        </p:txBody>
      </p:sp>
    </p:spTree>
    <p:extLst>
      <p:ext uri="{BB962C8B-B14F-4D97-AF65-F5344CB8AC3E}">
        <p14:creationId xmlns:p14="http://schemas.microsoft.com/office/powerpoint/2010/main" val="335106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Specifications of the adopted </a:t>
            </a:r>
            <a:r>
              <a:rPr lang="en-US" dirty="0" err="1" smtClean="0"/>
              <a:t>FinFET</a:t>
            </a:r>
            <a:r>
              <a:rPr lang="en-US" dirty="0" smtClean="0"/>
              <a:t> devices are presented in this slide.</a:t>
            </a: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13</a:t>
            </a:fld>
            <a:endParaRPr lang="de-DE"/>
          </a:p>
        </p:txBody>
      </p:sp>
    </p:spTree>
    <p:extLst>
      <p:ext uri="{BB962C8B-B14F-4D97-AF65-F5344CB8AC3E}">
        <p14:creationId xmlns:p14="http://schemas.microsoft.com/office/powerpoint/2010/main" val="3265379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4T SRAM cell</a:t>
            </a:r>
            <a:r>
              <a:rPr lang="en-US" baseline="0" dirty="0" smtClean="0"/>
              <a:t> is compared with the all-single-fin 6T SRAM.</a:t>
            </a:r>
          </a:p>
          <a:p>
            <a:endParaRPr lang="en-US" baseline="0" dirty="0" smtClean="0"/>
          </a:p>
          <a:p>
            <a:r>
              <a:rPr lang="en-US" baseline="0" dirty="0" smtClean="0"/>
              <a:t>For each SRAM, the following characteristics are measured using </a:t>
            </a:r>
            <a:r>
              <a:rPr lang="en-US" baseline="0" dirty="0" err="1" smtClean="0"/>
              <a:t>HSpice</a:t>
            </a:r>
            <a:r>
              <a:rPr lang="en-US" baseline="0" dirty="0" smtClean="0"/>
              <a:t> simulations:</a:t>
            </a:r>
          </a:p>
          <a:p>
            <a:pPr marL="171450" indent="-171450">
              <a:buFont typeface="Arial" panose="020B0604020202020204" pitchFamily="34" charset="0"/>
              <a:buChar char="•"/>
            </a:pPr>
            <a:r>
              <a:rPr lang="en-US" baseline="0" dirty="0" smtClean="0"/>
              <a:t>Hold and read SNMs which are measured based on butterfly curves.</a:t>
            </a:r>
          </a:p>
          <a:p>
            <a:pPr marL="171450" indent="-171450">
              <a:buFont typeface="Arial" panose="020B0604020202020204" pitchFamily="34" charset="0"/>
              <a:buChar char="•"/>
            </a:pPr>
            <a:r>
              <a:rPr lang="en-US" baseline="0" dirty="0" smtClean="0"/>
              <a:t>Write margin. The definition is given.</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Also, to analyze the yield of SRAM cells, we perform Monte Carlo simulations on 2,000 samples. We assume a mu over sigma greater than or equal to 6 is needed to have a high yield SRAM cell.</a:t>
            </a: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14</a:t>
            </a:fld>
            <a:endParaRPr lang="de-DE"/>
          </a:p>
        </p:txBody>
      </p:sp>
    </p:spTree>
    <p:extLst>
      <p:ext uri="{BB962C8B-B14F-4D97-AF65-F5344CB8AC3E}">
        <p14:creationId xmlns:p14="http://schemas.microsoft.com/office/powerpoint/2010/main" val="36063040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adopted 7nm </a:t>
            </a:r>
            <a:r>
              <a:rPr lang="en-US" dirty="0" err="1" smtClean="0"/>
              <a:t>FinFET</a:t>
            </a:r>
            <a:r>
              <a:rPr lang="en-US" dirty="0" smtClean="0"/>
              <a:t> devices are lookup table-based Verilog-A models, which are generated for nominal conditions.</a:t>
            </a:r>
          </a:p>
          <a:p>
            <a:r>
              <a:rPr lang="en-US" dirty="0" smtClean="0"/>
              <a:t>Process variations  are then modeled by variations on the threshold voltage and drain-to-source current,</a:t>
            </a:r>
            <a:r>
              <a:rPr lang="en-US" baseline="0" dirty="0" smtClean="0"/>
              <a:t> as follows. </a:t>
            </a:r>
            <a:r>
              <a:rPr lang="en-US" dirty="0" smtClean="0"/>
              <a:t>Each transistor of the SRAM cell is modeled as the circuit shown in this slide. In other words, for each transistor:</a:t>
            </a:r>
          </a:p>
          <a:p>
            <a:pPr marL="228600" indent="-228600">
              <a:buAutoNum type="arabicParenR"/>
            </a:pPr>
            <a:r>
              <a:rPr lang="en-US" dirty="0" smtClean="0"/>
              <a:t>A voltage source is inserted on the gate terminal in order to inject variations on the threshold voltage, and </a:t>
            </a:r>
          </a:p>
          <a:p>
            <a:pPr marL="228600" indent="-228600">
              <a:buAutoNum type="arabicParenR"/>
            </a:pPr>
            <a:r>
              <a:rPr lang="en-US" dirty="0" smtClean="0"/>
              <a:t>A current source is added between drain and source terminals in order to introduce variations on the saturation current.</a:t>
            </a: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15</a:t>
            </a:fld>
            <a:endParaRPr lang="de-DE"/>
          </a:p>
        </p:txBody>
      </p:sp>
    </p:spTree>
    <p:extLst>
      <p:ext uri="{BB962C8B-B14F-4D97-AF65-F5344CB8AC3E}">
        <p14:creationId xmlns:p14="http://schemas.microsoft.com/office/powerpoint/2010/main" val="875395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FinFET</a:t>
            </a:r>
            <a:r>
              <a:rPr lang="en-US" dirty="0" smtClean="0"/>
              <a:t>-based cache memories are characterized</a:t>
            </a:r>
            <a:r>
              <a:rPr lang="en-US" baseline="0" dirty="0" smtClean="0"/>
              <a:t> using the </a:t>
            </a:r>
            <a:r>
              <a:rPr lang="en-US" baseline="0" dirty="0" err="1" smtClean="0"/>
              <a:t>FinCACTI</a:t>
            </a:r>
            <a:r>
              <a:rPr lang="en-US" baseline="0" dirty="0" smtClean="0"/>
              <a:t> tool.</a:t>
            </a:r>
          </a:p>
          <a:p>
            <a:endParaRPr lang="en-US" baseline="0" dirty="0" smtClean="0"/>
          </a:p>
          <a:p>
            <a:r>
              <a:rPr lang="en-US" baseline="0" dirty="0" smtClean="0"/>
              <a:t>Access ratio is measured using SNIPER.</a:t>
            </a:r>
          </a:p>
          <a:p>
            <a:r>
              <a:rPr lang="en-US" baseline="0" dirty="0" smtClean="0"/>
              <a:t>Dynamic power, leakage power, and access frequency are measured using </a:t>
            </a:r>
            <a:r>
              <a:rPr lang="en-US" baseline="0" dirty="0" err="1" smtClean="0"/>
              <a:t>FinCACTI</a:t>
            </a:r>
            <a:r>
              <a:rPr lang="en-US" baseline="0" dirty="0" smtClean="0"/>
              <a:t>.</a:t>
            </a:r>
          </a:p>
          <a:p>
            <a:r>
              <a:rPr lang="en-US" baseline="0" dirty="0" smtClean="0"/>
              <a:t>Finally, total power consumption and per cycle energy consumption are calculated as shown here.</a:t>
            </a:r>
          </a:p>
        </p:txBody>
      </p:sp>
      <p:sp>
        <p:nvSpPr>
          <p:cNvPr id="4" name="Slide Number Placeholder 3"/>
          <p:cNvSpPr>
            <a:spLocks noGrp="1"/>
          </p:cNvSpPr>
          <p:nvPr>
            <p:ph type="sldNum" sz="quarter" idx="10"/>
          </p:nvPr>
        </p:nvSpPr>
        <p:spPr/>
        <p:txBody>
          <a:bodyPr/>
          <a:lstStyle/>
          <a:p>
            <a:fld id="{24552ABC-15D8-4868-B2CB-F64D1FBF37EE}" type="slidenum">
              <a:rPr lang="de-DE" smtClean="0"/>
              <a:t>16</a:t>
            </a:fld>
            <a:endParaRPr lang="de-DE"/>
          </a:p>
        </p:txBody>
      </p:sp>
    </p:spTree>
    <p:extLst>
      <p:ext uri="{BB962C8B-B14F-4D97-AF65-F5344CB8AC3E}">
        <p14:creationId xmlns:p14="http://schemas.microsoft.com/office/powerpoint/2010/main" val="92995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Noise margins</a:t>
            </a:r>
            <a:r>
              <a:rPr lang="en-US" baseline="0" dirty="0" smtClean="0"/>
              <a:t> of 4T and 6T cells are reported in this table:</a:t>
            </a:r>
          </a:p>
          <a:p>
            <a:endParaRPr lang="en-US" baseline="0" dirty="0" smtClean="0"/>
          </a:p>
          <a:p>
            <a:r>
              <a:rPr lang="en-US" baseline="0" dirty="0" smtClean="0"/>
              <a:t> * For hold: both SRAMs achieve high hold SNM.</a:t>
            </a:r>
          </a:p>
          <a:p>
            <a:r>
              <a:rPr lang="en-US" baseline="0" dirty="0" smtClean="0"/>
              <a:t> * For write: 6T requires an assist technique (</a:t>
            </a:r>
            <a:r>
              <a:rPr lang="en-US" baseline="0" dirty="0" err="1" smtClean="0"/>
              <a:t>wordline</a:t>
            </a:r>
            <a:r>
              <a:rPr lang="en-US" baseline="0" dirty="0" smtClean="0"/>
              <a:t> overdrive is used in this paper) to achieve high write margin. 4T does not need any write assist techniques.</a:t>
            </a:r>
          </a:p>
          <a:p>
            <a:r>
              <a:rPr lang="en-US" baseline="0" dirty="0" smtClean="0"/>
              <a:t> * For read: Both 4T and 6T need assist techniques. However, 4T without assist cannot read. Hence, more aggressive read-assist techniques (higher voltages) are needed for the 4T. This increases the dynamic power of the 4T compared with the 6T.</a:t>
            </a: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17</a:t>
            </a:fld>
            <a:endParaRPr lang="de-DE"/>
          </a:p>
        </p:txBody>
      </p:sp>
    </p:spTree>
    <p:extLst>
      <p:ext uri="{BB962C8B-B14F-4D97-AF65-F5344CB8AC3E}">
        <p14:creationId xmlns:p14="http://schemas.microsoft.com/office/powerpoint/2010/main" val="735202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figure, leakage power of 6T is shown</a:t>
            </a:r>
            <a:r>
              <a:rPr lang="en-US" baseline="0" dirty="0" smtClean="0"/>
              <a:t> for different </a:t>
            </a:r>
            <a:r>
              <a:rPr lang="en-US" baseline="0" dirty="0" err="1" smtClean="0"/>
              <a:t>Vdd</a:t>
            </a:r>
            <a:r>
              <a:rPr lang="en-US" baseline="0" dirty="0" smtClean="0"/>
              <a:t> levels. The leakage power of 4T for the nominal </a:t>
            </a:r>
            <a:r>
              <a:rPr lang="en-US" baseline="0" dirty="0" err="1" smtClean="0"/>
              <a:t>Vdd</a:t>
            </a:r>
            <a:r>
              <a:rPr lang="en-US" baseline="0" dirty="0" smtClean="0"/>
              <a:t> (045V) is also shown for comparison purposes.</a:t>
            </a:r>
          </a:p>
          <a:p>
            <a:endParaRPr lang="en-US" baseline="0" dirty="0" smtClean="0"/>
          </a:p>
          <a:p>
            <a:r>
              <a:rPr lang="en-US" baseline="0" dirty="0" smtClean="0"/>
              <a:t>As we can see, at 0.45V and 0.3V, leakage of 6T is 3.5x and 2.2x, respectively, larger than that of 4T.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Even at 0.15V, the leakage power of 6T is 25% higher than that of 4T at 0.45V. This shows the effectiveness of the proposed 4T SRAM cell design in reducing the leakage power which is especially crucial for high-capacity cache memories.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18</a:t>
            </a:fld>
            <a:endParaRPr lang="de-DE"/>
          </a:p>
        </p:txBody>
      </p:sp>
    </p:spTree>
    <p:extLst>
      <p:ext uri="{BB962C8B-B14F-4D97-AF65-F5344CB8AC3E}">
        <p14:creationId xmlns:p14="http://schemas.microsoft.com/office/powerpoint/2010/main" val="3728226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Cache-level results are reported</a:t>
            </a:r>
            <a:r>
              <a:rPr lang="en-US" baseline="0" dirty="0" smtClean="0"/>
              <a:t> here.</a:t>
            </a:r>
          </a:p>
          <a:p>
            <a:endParaRPr lang="en-US" baseline="0" dirty="0" smtClean="0"/>
          </a:p>
          <a:p>
            <a:r>
              <a:rPr lang="en-US" baseline="0" dirty="0" smtClean="0"/>
              <a:t>4T has lower leakage power and faster access frequency. The lower leakage power is more important for L2 cache, which has more SRAM cells and its activity factor is small.</a:t>
            </a:r>
          </a:p>
          <a:p>
            <a:endParaRPr lang="en-US" baseline="0" dirty="0" smtClean="0"/>
          </a:p>
          <a:p>
            <a:r>
              <a:rPr lang="en-US" baseline="0" dirty="0" smtClean="0"/>
              <a:t>However, 4T has higher dynamic power. As a result, the total power of 4T is larger than that of 6T for L1.</a:t>
            </a: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19</a:t>
            </a:fld>
            <a:endParaRPr lang="de-DE"/>
          </a:p>
        </p:txBody>
      </p:sp>
    </p:spTree>
    <p:extLst>
      <p:ext uri="{BB962C8B-B14F-4D97-AF65-F5344CB8AC3E}">
        <p14:creationId xmlns:p14="http://schemas.microsoft.com/office/powerpoint/2010/main" val="464717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layout area of an SRAM cell is important because of two reasons:</a:t>
            </a:r>
          </a:p>
          <a:p>
            <a:pPr marL="228600" indent="-228600">
              <a:buAutoNum type="arabicParenR"/>
            </a:pPr>
            <a:r>
              <a:rPr lang="en-US" dirty="0" smtClean="0"/>
              <a:t>Smaller cell layout results in higher memory</a:t>
            </a:r>
            <a:r>
              <a:rPr lang="en-US" baseline="0" dirty="0" smtClean="0"/>
              <a:t> density which means we can have larger number of bits in the chip</a:t>
            </a:r>
          </a:p>
          <a:p>
            <a:pPr marL="228600" indent="-228600">
              <a:buAutoNum type="arabicParenR"/>
            </a:pPr>
            <a:r>
              <a:rPr lang="en-US" baseline="0" dirty="0" smtClean="0"/>
              <a:t>Smaller cell layout decreases the length of WL and BL, which in turn reduces their wire resistance and capacitance. As a result, we will have faster access latency and lower access energy.</a:t>
            </a:r>
          </a:p>
          <a:p>
            <a:pPr marL="0" indent="0">
              <a:buNone/>
            </a:pPr>
            <a:r>
              <a:rPr lang="en-US" baseline="0" dirty="0" smtClean="0"/>
              <a:t>Because of these reasons, minimum size transistors are preferred in SRAM designs. For </a:t>
            </a:r>
            <a:r>
              <a:rPr lang="en-US" baseline="0" dirty="0" err="1" smtClean="0"/>
              <a:t>FinFET</a:t>
            </a:r>
            <a:r>
              <a:rPr lang="en-US" baseline="0" dirty="0" smtClean="0"/>
              <a:t> technology, this is equivalent to use only single-fin devices in the SRAM design.</a:t>
            </a:r>
          </a:p>
          <a:p>
            <a:pPr marL="0" indent="0">
              <a:buNone/>
            </a:pP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2</a:t>
            </a:fld>
            <a:endParaRPr lang="de-DE"/>
          </a:p>
        </p:txBody>
      </p:sp>
    </p:spTree>
    <p:extLst>
      <p:ext uri="{BB962C8B-B14F-4D97-AF65-F5344CB8AC3E}">
        <p14:creationId xmlns:p14="http://schemas.microsoft.com/office/powerpoint/2010/main" val="1207640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standard SRAM cell, as shown in this slide, is composed of six transistors:</a:t>
            </a:r>
          </a:p>
          <a:p>
            <a:r>
              <a:rPr lang="en-US" dirty="0" smtClean="0"/>
              <a:t>* Four transistors (including two pull-up and two pull-down transistors) form two cross-coupled inverters which statically store data,</a:t>
            </a:r>
          </a:p>
          <a:p>
            <a:r>
              <a:rPr lang="en-US" baseline="0" dirty="0" smtClean="0"/>
              <a:t>* </a:t>
            </a:r>
            <a:r>
              <a:rPr lang="en-US" dirty="0" smtClean="0"/>
              <a:t>Two access transistors used for reading from and writing into the memory cell.</a:t>
            </a:r>
          </a:p>
          <a:p>
            <a:endParaRPr lang="en-US" dirty="0" smtClean="0"/>
          </a:p>
          <a:p>
            <a:r>
              <a:rPr lang="en-US" dirty="0" smtClean="0"/>
              <a:t>Since read and write operations share access transistors, for proper read and write operations we should</a:t>
            </a:r>
            <a:r>
              <a:rPr lang="en-US" baseline="0" dirty="0" smtClean="0"/>
              <a:t> meet the following requirements</a:t>
            </a:r>
            <a:endParaRPr lang="en-US" dirty="0" smtClean="0"/>
          </a:p>
          <a:p>
            <a:pPr marL="228600" indent="-228600">
              <a:buAutoNum type="arabicParenR"/>
            </a:pPr>
            <a:r>
              <a:rPr lang="en-US" dirty="0" smtClean="0"/>
              <a:t>The read stability requirement to ensure a non-destructive read operation</a:t>
            </a:r>
          </a:p>
          <a:p>
            <a:pPr marL="228600" indent="-228600">
              <a:buAutoNum type="arabicParenR"/>
            </a:pPr>
            <a:r>
              <a:rPr lang="en-US" dirty="0" smtClean="0"/>
              <a:t> The write-ability requirement to have a successful write operation</a:t>
            </a:r>
          </a:p>
        </p:txBody>
      </p:sp>
      <p:sp>
        <p:nvSpPr>
          <p:cNvPr id="4" name="Slide Number Placeholder 3"/>
          <p:cNvSpPr>
            <a:spLocks noGrp="1"/>
          </p:cNvSpPr>
          <p:nvPr>
            <p:ph type="sldNum" sz="quarter" idx="10"/>
          </p:nvPr>
        </p:nvSpPr>
        <p:spPr/>
        <p:txBody>
          <a:bodyPr/>
          <a:lstStyle/>
          <a:p>
            <a:fld id="{24552ABC-15D8-4868-B2CB-F64D1FBF37EE}" type="slidenum">
              <a:rPr lang="de-DE" smtClean="0"/>
              <a:t>3</a:t>
            </a:fld>
            <a:endParaRPr lang="de-DE"/>
          </a:p>
        </p:txBody>
      </p:sp>
    </p:spTree>
    <p:extLst>
      <p:ext uri="{BB962C8B-B14F-4D97-AF65-F5344CB8AC3E}">
        <p14:creationId xmlns:p14="http://schemas.microsoft.com/office/powerpoint/2010/main" val="3817571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Theses</a:t>
            </a:r>
            <a:r>
              <a:rPr lang="en-US" baseline="0" dirty="0" smtClean="0"/>
              <a:t> requirements may fail under process variations which are becoming very important in advanced technology node due to:</a:t>
            </a:r>
          </a:p>
          <a:p>
            <a:pPr marL="228600" indent="-228600">
              <a:buAutoNum type="arabicParenR"/>
            </a:pPr>
            <a:r>
              <a:rPr lang="en-US" baseline="0" dirty="0" smtClean="0"/>
              <a:t>Extremely small geometries where even small deviations may significantly change device properties</a:t>
            </a:r>
          </a:p>
          <a:p>
            <a:pPr marL="228600" indent="-228600">
              <a:buAutoNum type="arabicParenR"/>
            </a:pPr>
            <a:r>
              <a:rPr lang="en-US" dirty="0" smtClean="0"/>
              <a:t>Reduced </a:t>
            </a:r>
            <a:r>
              <a:rPr lang="en-US" dirty="0" err="1" smtClean="0"/>
              <a:t>Vdd</a:t>
            </a:r>
            <a:r>
              <a:rPr lang="en-US" dirty="0" smtClean="0"/>
              <a:t> levels which narrow the difference between </a:t>
            </a:r>
            <a:r>
              <a:rPr lang="en-US" dirty="0" err="1" smtClean="0"/>
              <a:t>Vdd</a:t>
            </a:r>
            <a:r>
              <a:rPr lang="en-US" dirty="0" smtClean="0"/>
              <a:t> and</a:t>
            </a:r>
          </a:p>
          <a:p>
            <a:pPr marL="0" indent="0">
              <a:buNone/>
            </a:pPr>
            <a:endParaRPr lang="en-US" dirty="0" smtClean="0"/>
          </a:p>
          <a:p>
            <a:pPr marL="0" indent="0">
              <a:buNone/>
            </a:pPr>
            <a:r>
              <a:rPr lang="en-US" dirty="0" smtClean="0"/>
              <a:t>Therefore, robust SRAM cells are needed,</a:t>
            </a:r>
            <a:r>
              <a:rPr lang="en-US" baseline="0" dirty="0" smtClean="0"/>
              <a:t> which can be achieved by:</a:t>
            </a:r>
          </a:p>
          <a:p>
            <a:pPr marL="171450" indent="-171450">
              <a:buFont typeface="Arial" panose="020B0604020202020204" pitchFamily="34" charset="0"/>
              <a:buChar char="•"/>
            </a:pPr>
            <a:r>
              <a:rPr lang="en-US" baseline="0" dirty="0" smtClean="0"/>
              <a:t>Sizing up the transistors. For example, using 2 fins for pull-down transistors and I fin for access transistor, increases the read stability.</a:t>
            </a:r>
          </a:p>
          <a:p>
            <a:pPr marL="171450" indent="-171450">
              <a:buFont typeface="Arial" panose="020B0604020202020204" pitchFamily="34" charset="0"/>
              <a:buChar char="•"/>
            </a:pPr>
            <a:r>
              <a:rPr lang="en-US" baseline="0" dirty="0" smtClean="0"/>
              <a:t>Using more robust cell structures such as 8T, 9T, 10T, etc.</a:t>
            </a:r>
          </a:p>
          <a:p>
            <a:pPr marL="0" indent="0">
              <a:buFont typeface="Arial" panose="020B0604020202020204" pitchFamily="34" charset="0"/>
              <a:buNone/>
            </a:pPr>
            <a:r>
              <a:rPr lang="en-US" baseline="0" dirty="0" smtClean="0"/>
              <a:t>These solutions increase the layout area of the SRAM cell. Hence, major semiconductor industries such as Intel, Samsung, and TSMC, are adopting 6T SRAM with all single-fin devices, operating at low-</a:t>
            </a:r>
            <a:r>
              <a:rPr lang="en-US" baseline="0" dirty="0" err="1" smtClean="0"/>
              <a:t>Vdd</a:t>
            </a:r>
            <a:r>
              <a:rPr lang="en-US" baseline="0" dirty="0" smtClean="0"/>
              <a:t> levels to reduce the power consumption, and stability requirements are improved by assist techniques.</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In this presentation, to further reduce the area and leakage power of the all-single-fin 6T SRAM, we propose a 4T SRAM cell based on dual-</a:t>
            </a:r>
            <a:r>
              <a:rPr lang="en-US" baseline="0" dirty="0" err="1" smtClean="0"/>
              <a:t>Vt</a:t>
            </a:r>
            <a:r>
              <a:rPr lang="en-US" baseline="0" dirty="0" smtClean="0"/>
              <a:t> </a:t>
            </a:r>
            <a:r>
              <a:rPr lang="en-US" baseline="0" dirty="0" err="1" smtClean="0"/>
              <a:t>FinFET</a:t>
            </a:r>
            <a:r>
              <a:rPr lang="en-US" baseline="0" dirty="0" smtClean="0"/>
              <a:t> devices.</a:t>
            </a: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4</a:t>
            </a:fld>
            <a:endParaRPr lang="de-DE"/>
          </a:p>
        </p:txBody>
      </p:sp>
    </p:spTree>
    <p:extLst>
      <p:ext uri="{BB962C8B-B14F-4D97-AF65-F5344CB8AC3E}">
        <p14:creationId xmlns:p14="http://schemas.microsoft.com/office/powerpoint/2010/main" val="2342882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proposed 4T SRAM cell is shown in this slide, which is based on 4T</a:t>
            </a:r>
            <a:r>
              <a:rPr lang="en-US" baseline="0" dirty="0" smtClean="0"/>
              <a:t> driverless design</a:t>
            </a:r>
            <a:r>
              <a:rPr lang="en-US" dirty="0" smtClean="0"/>
              <a:t>. What makes our cell different from prior work, is its dual-</a:t>
            </a:r>
            <a:r>
              <a:rPr lang="en-US" dirty="0" err="1" smtClean="0"/>
              <a:t>Vt</a:t>
            </a:r>
            <a:r>
              <a:rPr lang="en-US" dirty="0" smtClean="0"/>
              <a:t> design which is important for</a:t>
            </a:r>
          </a:p>
          <a:p>
            <a:pPr marL="171450" indent="-171450">
              <a:buFont typeface="Arial" panose="020B0604020202020204" pitchFamily="34" charset="0"/>
              <a:buChar char="•"/>
            </a:pPr>
            <a:r>
              <a:rPr lang="en-US" dirty="0" smtClean="0"/>
              <a:t>High stability of hold operation</a:t>
            </a:r>
          </a:p>
          <a:p>
            <a:pPr marL="171450" indent="-171450">
              <a:buFont typeface="Arial" panose="020B0604020202020204" pitchFamily="34" charset="0"/>
              <a:buChar char="•"/>
            </a:pPr>
            <a:r>
              <a:rPr lang="en-US" dirty="0" smtClean="0"/>
              <a:t>Improving write operation, and</a:t>
            </a:r>
          </a:p>
          <a:p>
            <a:pPr marL="171450" indent="-171450">
              <a:buFont typeface="Arial" panose="020B0604020202020204" pitchFamily="34" charset="0"/>
              <a:buChar char="•"/>
            </a:pPr>
            <a:r>
              <a:rPr lang="en-US" dirty="0" smtClean="0"/>
              <a:t>Reducing the leakage power</a:t>
            </a:r>
          </a:p>
          <a:p>
            <a:pPr marL="0" indent="0">
              <a:buFont typeface="Arial" panose="020B0604020202020204" pitchFamily="34" charset="0"/>
              <a:buNone/>
            </a:pPr>
            <a:r>
              <a:rPr lang="en-US" dirty="0" smtClean="0"/>
              <a:t>Therefore,</a:t>
            </a:r>
            <a:r>
              <a:rPr lang="en-US" baseline="0" dirty="0" smtClean="0"/>
              <a:t> unlike other 4T designs which mainly suffer from high leakage power, the leakage power of our proposed cell is at least 2× smaller than that of its 6T counterpart.</a:t>
            </a:r>
            <a:endParaRPr lang="en-US" dirty="0" smtClean="0"/>
          </a:p>
        </p:txBody>
      </p:sp>
      <p:sp>
        <p:nvSpPr>
          <p:cNvPr id="4" name="Slide Number Placeholder 3"/>
          <p:cNvSpPr>
            <a:spLocks noGrp="1"/>
          </p:cNvSpPr>
          <p:nvPr>
            <p:ph type="sldNum" sz="quarter" idx="10"/>
          </p:nvPr>
        </p:nvSpPr>
        <p:spPr/>
        <p:txBody>
          <a:bodyPr/>
          <a:lstStyle/>
          <a:p>
            <a:fld id="{24552ABC-15D8-4868-B2CB-F64D1FBF37EE}" type="slidenum">
              <a:rPr lang="de-DE" smtClean="0"/>
              <a:t>5</a:t>
            </a:fld>
            <a:endParaRPr lang="de-DE"/>
          </a:p>
        </p:txBody>
      </p:sp>
    </p:spTree>
    <p:extLst>
      <p:ext uri="{BB962C8B-B14F-4D97-AF65-F5344CB8AC3E}">
        <p14:creationId xmlns:p14="http://schemas.microsoft.com/office/powerpoint/2010/main" val="567930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Layouts of 6T</a:t>
            </a:r>
            <a:r>
              <a:rPr lang="en-US" baseline="0" dirty="0" smtClean="0"/>
              <a:t> (all-single-fin) and 4T are shown in this slide. For 4T, we show two layouts: one proposed in [1], and our proposed layout.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table compares area and aspect ratio of cells. Pm in this table refers to the metal pitch.</a:t>
            </a:r>
            <a:endParaRPr lang="en-US" dirty="0" smtClean="0"/>
          </a:p>
          <a:p>
            <a:r>
              <a:rPr lang="en-US" baseline="0" dirty="0" smtClean="0"/>
              <a:t>Both 4T layouts are 25% smaller than the 6T.</a:t>
            </a:r>
          </a:p>
          <a:p>
            <a:r>
              <a:rPr lang="en-US" baseline="0" dirty="0" smtClean="0"/>
              <a:t>However, the aspect ratio of our cell is closer to one. Hence, our proposed layout is closer to a square.</a:t>
            </a:r>
          </a:p>
        </p:txBody>
      </p:sp>
      <p:sp>
        <p:nvSpPr>
          <p:cNvPr id="4" name="Slide Number Placeholder 3"/>
          <p:cNvSpPr>
            <a:spLocks noGrp="1"/>
          </p:cNvSpPr>
          <p:nvPr>
            <p:ph type="sldNum" sz="quarter" idx="10"/>
          </p:nvPr>
        </p:nvSpPr>
        <p:spPr/>
        <p:txBody>
          <a:bodyPr/>
          <a:lstStyle/>
          <a:p>
            <a:fld id="{24552ABC-15D8-4868-B2CB-F64D1FBF37EE}" type="slidenum">
              <a:rPr lang="de-DE" smtClean="0"/>
              <a:t>6</a:t>
            </a:fld>
            <a:endParaRPr lang="de-DE"/>
          </a:p>
        </p:txBody>
      </p:sp>
    </p:spTree>
    <p:extLst>
      <p:ext uri="{BB962C8B-B14F-4D97-AF65-F5344CB8AC3E}">
        <p14:creationId xmlns:p14="http://schemas.microsoft.com/office/powerpoint/2010/main" val="9473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4T is a semi-static memory.</a:t>
            </a:r>
            <a:r>
              <a:rPr lang="en-US" baseline="0" dirty="0" smtClean="0"/>
              <a:t> Because during the hold operation, and depending on the cell content, one storage node (QB in this slide) is statically connected to </a:t>
            </a:r>
            <a:r>
              <a:rPr lang="en-US" baseline="0" dirty="0" err="1" smtClean="0"/>
              <a:t>Vdd</a:t>
            </a:r>
            <a:r>
              <a:rPr lang="en-US" baseline="0" dirty="0" smtClean="0"/>
              <a:t> through one of the pull-up transistors, whereas the other node (Q) floats and acts as a dynamic storage node.</a:t>
            </a:r>
          </a:p>
          <a:p>
            <a:endParaRPr lang="en-US" baseline="0" dirty="0" smtClean="0"/>
          </a:p>
          <a:p>
            <a:r>
              <a:rPr lang="en-US" baseline="0" dirty="0" smtClean="0"/>
              <a:t>The dynamic node should be kept discharged during the idle mode in order to make sure that data is properly retained. For this purpose, </a:t>
            </a:r>
            <a:r>
              <a:rPr lang="en-US" baseline="0" dirty="0" err="1" smtClean="0"/>
              <a:t>bitlines</a:t>
            </a:r>
            <a:r>
              <a:rPr lang="en-US" baseline="0" dirty="0" smtClean="0"/>
              <a:t> are pulled to Gnd.</a:t>
            </a:r>
          </a:p>
          <a:p>
            <a:r>
              <a:rPr lang="en-US" baseline="0" dirty="0" smtClean="0"/>
              <a:t>Also, by assigning low-</a:t>
            </a:r>
            <a:r>
              <a:rPr lang="en-US" baseline="0" dirty="0" err="1" smtClean="0"/>
              <a:t>Vt</a:t>
            </a:r>
            <a:r>
              <a:rPr lang="en-US" baseline="0" dirty="0" smtClean="0"/>
              <a:t> (LVT) devices to access transistors, and high-</a:t>
            </a:r>
            <a:r>
              <a:rPr lang="en-US" baseline="0" dirty="0" err="1" smtClean="0"/>
              <a:t>Vt</a:t>
            </a:r>
            <a:r>
              <a:rPr lang="en-US" baseline="0" dirty="0" smtClean="0"/>
              <a:t> (HVT) devices to pull-up transistors, access transistors have a higher leakage current than pull-up transistors. Therefore, access transistors are able to keep the dynamic node discharged during idle mode.</a:t>
            </a:r>
          </a:p>
          <a:p>
            <a:endParaRPr lang="en-US" baseline="0" dirty="0" smtClean="0"/>
          </a:p>
          <a:p>
            <a:r>
              <a:rPr lang="en-US" baseline="0" dirty="0" smtClean="0"/>
              <a:t>To improve the hold stability, leakage current of the pull-up transistors should be very small. Thus, we use ultra-high-</a:t>
            </a:r>
            <a:r>
              <a:rPr lang="en-US" baseline="0" dirty="0" err="1" smtClean="0"/>
              <a:t>Vt</a:t>
            </a:r>
            <a:r>
              <a:rPr lang="en-US" baseline="0" dirty="0" smtClean="0"/>
              <a:t> (UVT) devices for pull-up transistors.</a:t>
            </a:r>
          </a:p>
          <a:p>
            <a:endParaRPr lang="en-US" baseline="0" dirty="0" smtClean="0"/>
          </a:p>
          <a:p>
            <a:r>
              <a:rPr lang="en-US" sz="1200" b="0" i="0" u="none" strike="noStrike" kern="1200" baseline="0" dirty="0" smtClean="0">
                <a:solidFill>
                  <a:schemeClr val="tx1"/>
                </a:solidFill>
                <a:latin typeface="+mn-lt"/>
                <a:ea typeface="+mn-ea"/>
                <a:cs typeface="+mn-cs"/>
              </a:rPr>
              <a:t>UVT devices in </a:t>
            </a:r>
            <a:r>
              <a:rPr lang="en-US" sz="1200" b="0" i="0" u="none" strike="noStrike" kern="1200" baseline="0" dirty="0" err="1" smtClean="0">
                <a:solidFill>
                  <a:schemeClr val="tx1"/>
                </a:solidFill>
                <a:latin typeface="+mn-lt"/>
                <a:ea typeface="+mn-ea"/>
                <a:cs typeface="+mn-cs"/>
              </a:rPr>
              <a:t>FinFET</a:t>
            </a:r>
            <a:r>
              <a:rPr lang="en-US" sz="1200" b="0" i="0" u="none" strike="noStrike" kern="1200" baseline="0" dirty="0" smtClean="0">
                <a:solidFill>
                  <a:schemeClr val="tx1"/>
                </a:solidFill>
                <a:latin typeface="+mn-lt"/>
                <a:ea typeface="+mn-ea"/>
                <a:cs typeface="+mn-cs"/>
              </a:rPr>
              <a:t> technology can be fabricated by engineering the work function of the gate material. This allows us to aggressively increase the </a:t>
            </a:r>
            <a:r>
              <a:rPr lang="en-US" sz="1200" b="0" i="1" u="none" strike="noStrike" kern="1200" baseline="0" dirty="0" err="1" smtClean="0">
                <a:solidFill>
                  <a:schemeClr val="tx1"/>
                </a:solidFill>
                <a:latin typeface="+mn-lt"/>
                <a:ea typeface="+mn-ea"/>
                <a:cs typeface="+mn-cs"/>
              </a:rPr>
              <a:t>Vt</a:t>
            </a:r>
            <a:r>
              <a:rPr lang="en-US" sz="1200" b="0" i="1"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of the </a:t>
            </a:r>
            <a:r>
              <a:rPr lang="en-US" sz="1200" b="0" i="0" u="none" strike="noStrike" kern="1200" baseline="0" dirty="0" err="1" smtClean="0">
                <a:solidFill>
                  <a:schemeClr val="tx1"/>
                </a:solidFill>
                <a:latin typeface="+mn-lt"/>
                <a:ea typeface="+mn-ea"/>
                <a:cs typeface="+mn-cs"/>
              </a:rPr>
              <a:t>FinFET</a:t>
            </a:r>
            <a:r>
              <a:rPr lang="en-US" sz="1200" b="0" i="0" u="none" strike="noStrike" kern="1200" baseline="0" dirty="0" smtClean="0">
                <a:solidFill>
                  <a:schemeClr val="tx1"/>
                </a:solidFill>
                <a:latin typeface="+mn-lt"/>
                <a:ea typeface="+mn-ea"/>
                <a:cs typeface="+mn-cs"/>
              </a:rPr>
              <a:t> device. An important feature of this approach is that it does not impact the cell layout area.</a:t>
            </a: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7</a:t>
            </a:fld>
            <a:endParaRPr lang="de-DE"/>
          </a:p>
        </p:txBody>
      </p:sp>
    </p:spTree>
    <p:extLst>
      <p:ext uri="{BB962C8B-B14F-4D97-AF65-F5344CB8AC3E}">
        <p14:creationId xmlns:p14="http://schemas.microsoft.com/office/powerpoint/2010/main" val="2277209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Since fast LVT devices are used for access transistors, and slow UVT devices are used for pull-up transistors, access transistors are stronger than pull-ups, which facilitates write operation.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Also, the lack of pull-down transistors helps in improving the write operation. The reason is because the access transistor, when turned on, can easily write into the dynamic storage node.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All these features point to a reliable and fast write operation.</a:t>
            </a: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8</a:t>
            </a:fld>
            <a:endParaRPr lang="de-DE"/>
          </a:p>
        </p:txBody>
      </p:sp>
    </p:spTree>
    <p:extLst>
      <p:ext uri="{BB962C8B-B14F-4D97-AF65-F5344CB8AC3E}">
        <p14:creationId xmlns:p14="http://schemas.microsoft.com/office/powerpoint/2010/main" val="1863582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important challenges:</a:t>
            </a:r>
          </a:p>
          <a:p>
            <a:endParaRPr lang="en-US" dirty="0" smtClean="0"/>
          </a:p>
          <a:p>
            <a:pPr marL="228600" indent="-228600">
              <a:buAutoNum type="arabicParenR"/>
            </a:pPr>
            <a:r>
              <a:rPr lang="en-US" dirty="0" smtClean="0"/>
              <a:t>Our dual-</a:t>
            </a:r>
            <a:r>
              <a:rPr lang="en-US" dirty="0" err="1" smtClean="0"/>
              <a:t>Vt</a:t>
            </a:r>
            <a:r>
              <a:rPr lang="en-US" dirty="0" smtClean="0"/>
              <a:t> design results in a destructive read operation (because access is stronger than pull-up,</a:t>
            </a:r>
            <a:r>
              <a:rPr lang="en-US" baseline="0" dirty="0" smtClean="0"/>
              <a:t> and hence, during read, access will flip  the cell content</a:t>
            </a:r>
            <a:r>
              <a:rPr lang="en-US" dirty="0" smtClean="0"/>
              <a:t>).  To</a:t>
            </a:r>
            <a:r>
              <a:rPr lang="en-US" baseline="0" dirty="0" smtClean="0"/>
              <a:t> resolve this issue, we use read-assist techniques to weaken access transistor and strengthen pull-up transistor.</a:t>
            </a:r>
          </a:p>
          <a:p>
            <a:pPr marL="228600" indent="-228600">
              <a:buAutoNum type="arabicParenR"/>
            </a:pPr>
            <a:r>
              <a:rPr lang="en-US" baseline="0" dirty="0" smtClean="0"/>
              <a:t>Half-selected cells (HSCs) in semi-static memories generally suffer from an undesired write operation (details will be explained later). Our solution is to only activate the WL of accessed cells. For this purpose, we design a selective row address decoder.</a:t>
            </a:r>
            <a:endParaRPr lang="en-US" dirty="0" smtClean="0"/>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24552ABC-15D8-4868-B2CB-F64D1FBF37EE}" type="slidenum">
              <a:rPr lang="de-DE" smtClean="0"/>
              <a:t>9</a:t>
            </a:fld>
            <a:endParaRPr lang="de-DE"/>
          </a:p>
        </p:txBody>
      </p:sp>
    </p:spTree>
    <p:extLst>
      <p:ext uri="{BB962C8B-B14F-4D97-AF65-F5344CB8AC3E}">
        <p14:creationId xmlns:p14="http://schemas.microsoft.com/office/powerpoint/2010/main" val="5541261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08" y="-27384"/>
            <a:ext cx="8388414" cy="1726713"/>
          </a:xfrm>
          <a:prstGeom prst="rect">
            <a:avLst/>
          </a:prstGeom>
        </p:spPr>
      </p:pic>
      <p:sp>
        <p:nvSpPr>
          <p:cNvPr id="11" name="Textplatzhalter 10"/>
          <p:cNvSpPr>
            <a:spLocks noGrp="1"/>
          </p:cNvSpPr>
          <p:nvPr>
            <p:ph type="body" sz="quarter" idx="10" hasCustomPrompt="1"/>
          </p:nvPr>
        </p:nvSpPr>
        <p:spPr>
          <a:xfrm>
            <a:off x="0" y="2248232"/>
            <a:ext cx="9144000" cy="1468800"/>
          </a:xfrm>
        </p:spPr>
        <p:txBody>
          <a:bodyPr anchor="b"/>
          <a:lstStyle>
            <a:lvl1pPr marL="0" indent="0" algn="ctr">
              <a:buNone/>
              <a:defRPr lang="en-US" sz="4000" b="1" kern="1200" dirty="0">
                <a:solidFill>
                  <a:schemeClr val="tx1"/>
                </a:solidFill>
                <a:latin typeface="+mn-lt"/>
                <a:ea typeface="+mn-ea"/>
                <a:cs typeface="+mn-cs"/>
              </a:defRPr>
            </a:lvl1pPr>
          </a:lstStyle>
          <a:p>
            <a:pPr lvl="0"/>
            <a:r>
              <a:rPr lang="en-US" dirty="0" smtClean="0"/>
              <a:t>Audio Visual Template</a:t>
            </a:r>
            <a:br>
              <a:rPr lang="en-US" dirty="0" smtClean="0"/>
            </a:br>
            <a:r>
              <a:rPr lang="en-US" dirty="0" smtClean="0"/>
              <a:t>prepared by Jano Gebelein</a:t>
            </a:r>
          </a:p>
        </p:txBody>
      </p:sp>
      <p:sp>
        <p:nvSpPr>
          <p:cNvPr id="12" name="Textplatzhalter 10"/>
          <p:cNvSpPr>
            <a:spLocks noGrp="1"/>
          </p:cNvSpPr>
          <p:nvPr>
            <p:ph type="body" sz="quarter" idx="11" hasCustomPrompt="1"/>
          </p:nvPr>
        </p:nvSpPr>
        <p:spPr>
          <a:xfrm>
            <a:off x="0" y="3888000"/>
            <a:ext cx="9144000" cy="1053168"/>
          </a:xfrm>
        </p:spPr>
        <p:txBody>
          <a:bodyPr anchor="t"/>
          <a:lstStyle>
            <a:lvl1pPr marL="0" indent="0" algn="ctr">
              <a:buNone/>
              <a:defRPr lang="en-US" sz="2400" b="1" kern="1200" dirty="0">
                <a:solidFill>
                  <a:schemeClr val="bg2">
                    <a:lumMod val="50000"/>
                  </a:schemeClr>
                </a:solidFill>
                <a:latin typeface="+mn-lt"/>
                <a:ea typeface="+mn-ea"/>
                <a:cs typeface="+mn-cs"/>
              </a:defRPr>
            </a:lvl1pPr>
          </a:lstStyle>
          <a:p>
            <a:pPr lvl="0"/>
            <a:r>
              <a:rPr lang="en-US" dirty="0" smtClean="0"/>
              <a:t>your name here</a:t>
            </a:r>
            <a:br>
              <a:rPr lang="en-US" dirty="0" smtClean="0"/>
            </a:br>
            <a:r>
              <a:rPr lang="en-US" dirty="0" smtClean="0"/>
              <a:t>your affiliation here</a:t>
            </a:r>
          </a:p>
        </p:txBody>
      </p:sp>
      <p:sp>
        <p:nvSpPr>
          <p:cNvPr id="13" name="Textplatzhalter 10"/>
          <p:cNvSpPr>
            <a:spLocks noGrp="1"/>
          </p:cNvSpPr>
          <p:nvPr>
            <p:ph type="body" sz="quarter" idx="12" hasCustomPrompt="1"/>
          </p:nvPr>
        </p:nvSpPr>
        <p:spPr>
          <a:xfrm>
            <a:off x="0" y="5414400"/>
            <a:ext cx="9144000" cy="460800"/>
          </a:xfrm>
        </p:spPr>
        <p:txBody>
          <a:bodyPr anchor="ctr"/>
          <a:lstStyle>
            <a:lvl1pPr marL="0" indent="0" algn="ctr">
              <a:buNone/>
              <a:defRPr lang="en-US" sz="2400" b="1" kern="1200" dirty="0">
                <a:solidFill>
                  <a:schemeClr val="accent2"/>
                </a:solidFill>
                <a:latin typeface="+mn-lt"/>
                <a:ea typeface="+mn-ea"/>
                <a:cs typeface="+mn-cs"/>
              </a:defRPr>
            </a:lvl1pPr>
          </a:lstStyle>
          <a:p>
            <a:pPr lvl="0"/>
            <a:r>
              <a:rPr lang="en-US" dirty="0" smtClean="0"/>
              <a:t>Logos are allowed on this page only!</a:t>
            </a:r>
          </a:p>
        </p:txBody>
      </p:sp>
    </p:spTree>
    <p:extLst>
      <p:ext uri="{BB962C8B-B14F-4D97-AF65-F5344CB8AC3E}">
        <p14:creationId xmlns:p14="http://schemas.microsoft.com/office/powerpoint/2010/main" val="31866239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p:txBody>
          <a:bodyPr>
            <a:normAutofit/>
          </a:bodyPr>
          <a:lstStyle>
            <a:lvl1pPr marL="342900" indent="-342900">
              <a:buFont typeface="Calibri" panose="020F0502020204030204" pitchFamily="34" charset="0"/>
              <a:buChar char="•"/>
              <a:defRPr sz="2800" b="1" u="none">
                <a:latin typeface="+mn-lt"/>
              </a:defRPr>
            </a:lvl1pPr>
            <a:lvl2pPr marL="742950" indent="-285750">
              <a:buFont typeface="Calibri" panose="020F0502020204030204" pitchFamily="34" charset="0"/>
              <a:buChar char="•"/>
              <a:defRPr sz="2800" b="1" u="none">
                <a:latin typeface="+mn-lt"/>
              </a:defRPr>
            </a:lvl2pPr>
            <a:lvl3pPr marL="1143000" indent="-228600">
              <a:buFont typeface="Calibri" panose="020F0502020204030204" pitchFamily="34" charset="0"/>
              <a:buChar char="•"/>
              <a:defRPr sz="2800" b="1" u="none">
                <a:latin typeface="+mn-lt"/>
              </a:defRPr>
            </a:lvl3pPr>
            <a:lvl4pPr marL="1600200" indent="-228600">
              <a:buFont typeface="Calibri" panose="020F0502020204030204" pitchFamily="34" charset="0"/>
              <a:buChar char="•"/>
              <a:defRPr sz="2800" b="1" u="none">
                <a:latin typeface="+mn-lt"/>
              </a:defRPr>
            </a:lvl4pPr>
            <a:lvl5pPr marL="2057400" indent="-228600">
              <a:buFont typeface="Calibri" panose="020F0502020204030204" pitchFamily="34" charset="0"/>
              <a:buChar char="•"/>
              <a:defRPr sz="2800" b="1" u="none">
                <a:latin typeface="+mn-lt"/>
              </a:defRPr>
            </a:lvl5pPr>
          </a:lstStyle>
          <a:p>
            <a:pPr lvl="0"/>
            <a:r>
              <a:rPr lang="de-DE" dirty="0" smtClean="0"/>
              <a:t>First Level Content</a:t>
            </a:r>
          </a:p>
          <a:p>
            <a:pPr lvl="1"/>
            <a:r>
              <a:rPr lang="de-DE" dirty="0" smtClean="0"/>
              <a:t>Second Level Content</a:t>
            </a:r>
          </a:p>
          <a:p>
            <a:pPr lvl="2"/>
            <a:r>
              <a:rPr lang="de-DE" dirty="0" smtClean="0"/>
              <a:t>Third Level Content</a:t>
            </a:r>
          </a:p>
          <a:p>
            <a:pPr lvl="3"/>
            <a:r>
              <a:rPr lang="de-DE" dirty="0" err="1" smtClean="0"/>
              <a:t>Fourth</a:t>
            </a:r>
            <a:r>
              <a:rPr lang="de-DE" dirty="0" smtClean="0"/>
              <a:t> Level Content</a:t>
            </a:r>
          </a:p>
          <a:p>
            <a:pPr lvl="4"/>
            <a:r>
              <a:rPr lang="de-DE" dirty="0" err="1" smtClean="0"/>
              <a:t>Fifth</a:t>
            </a:r>
            <a:r>
              <a:rPr lang="de-DE" dirty="0" smtClean="0"/>
              <a:t> Level Content</a:t>
            </a:r>
            <a:endParaRPr lang="de-DE" dirty="0"/>
          </a:p>
        </p:txBody>
      </p:sp>
      <p:sp>
        <p:nvSpPr>
          <p:cNvPr id="8" name="Titel 7"/>
          <p:cNvSpPr>
            <a:spLocks noGrp="1"/>
          </p:cNvSpPr>
          <p:nvPr>
            <p:ph type="title" hasCustomPrompt="1"/>
          </p:nvPr>
        </p:nvSpPr>
        <p:spPr/>
        <p:txBody>
          <a:bodyPr/>
          <a:lstStyle>
            <a:lvl1pPr>
              <a:defRPr>
                <a:latin typeface="+mn-lt"/>
              </a:defRPr>
            </a:lvl1pPr>
          </a:lstStyle>
          <a:p>
            <a:r>
              <a:rPr lang="de-DE" dirty="0" smtClean="0"/>
              <a:t>Slide Title</a:t>
            </a:r>
            <a:endParaRPr lang="de-DE" dirty="0"/>
          </a:p>
        </p:txBody>
      </p:sp>
      <p:sp>
        <p:nvSpPr>
          <p:cNvPr id="11" name="Datumsplatzhalter 10"/>
          <p:cNvSpPr>
            <a:spLocks noGrp="1"/>
          </p:cNvSpPr>
          <p:nvPr>
            <p:ph type="dt" sz="half" idx="10"/>
          </p:nvPr>
        </p:nvSpPr>
        <p:spPr/>
        <p:txBody>
          <a:bodyPr/>
          <a:lstStyle/>
          <a:p>
            <a:fld id="{CE2B95E9-BC0F-41B9-8226-3DC75B818C2B}" type="datetime5">
              <a:rPr lang="en-US" smtClean="0"/>
              <a:t>12-Mar-16</a:t>
            </a:fld>
            <a:endParaRPr lang="de-DE" dirty="0"/>
          </a:p>
        </p:txBody>
      </p:sp>
      <p:sp>
        <p:nvSpPr>
          <p:cNvPr id="12" name="Fußzeilenplatzhalter 11"/>
          <p:cNvSpPr>
            <a:spLocks noGrp="1"/>
          </p:cNvSpPr>
          <p:nvPr>
            <p:ph type="ftr" sz="quarter" idx="11"/>
          </p:nvPr>
        </p:nvSpPr>
        <p:spPr/>
        <p:txBody>
          <a:bodyPr/>
          <a:lstStyle/>
          <a:p>
            <a:r>
              <a:rPr lang="en-US" dirty="0" smtClean="0"/>
              <a:t>Alireza </a:t>
            </a:r>
            <a:r>
              <a:rPr lang="en-US" dirty="0" err="1" smtClean="0"/>
              <a:t>Shafaei</a:t>
            </a:r>
            <a:r>
              <a:rPr lang="en-US" dirty="0" smtClean="0"/>
              <a:t> and </a:t>
            </a:r>
            <a:r>
              <a:rPr lang="en-US" dirty="0" err="1" smtClean="0"/>
              <a:t>Massoud</a:t>
            </a:r>
            <a:r>
              <a:rPr lang="en-US" dirty="0" smtClean="0"/>
              <a:t> </a:t>
            </a:r>
            <a:r>
              <a:rPr lang="en-US" dirty="0" err="1" smtClean="0"/>
              <a:t>Pedram</a:t>
            </a:r>
            <a:endParaRPr lang="en-US" dirty="0" smtClean="0"/>
          </a:p>
          <a:p>
            <a:r>
              <a:rPr lang="en-US" dirty="0" smtClean="0"/>
              <a:t>Department of Electrical Engineering, University of Southern California</a:t>
            </a:r>
            <a:endParaRPr lang="de-DE" dirty="0" smtClean="0"/>
          </a:p>
        </p:txBody>
      </p:sp>
      <p:sp>
        <p:nvSpPr>
          <p:cNvPr id="13" name="Foliennummernplatzhalter 12"/>
          <p:cNvSpPr>
            <a:spLocks noGrp="1"/>
          </p:cNvSpPr>
          <p:nvPr>
            <p:ph type="sldNum" sz="quarter" idx="12"/>
          </p:nvPr>
        </p:nvSpPr>
        <p:spPr/>
        <p:txBody>
          <a:bodyPr/>
          <a:lstStyle/>
          <a:p>
            <a:fld id="{D1628BF6-67F0-405E-B297-68D77A67C46A}" type="slidenum">
              <a:rPr lang="de-DE" smtClean="0"/>
              <a:pPr/>
              <a:t>‹#›</a:t>
            </a:fld>
            <a:endParaRPr lang="de-DE"/>
          </a:p>
        </p:txBody>
      </p:sp>
    </p:spTree>
    <p:extLst>
      <p:ext uri="{BB962C8B-B14F-4D97-AF65-F5344CB8AC3E}">
        <p14:creationId xmlns:p14="http://schemas.microsoft.com/office/powerpoint/2010/main" val="35331898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lvl1pPr>
              <a:defRPr>
                <a:solidFill>
                  <a:schemeClr val="tx1">
                    <a:lumMod val="65000"/>
                    <a:lumOff val="35000"/>
                  </a:schemeClr>
                </a:solidFill>
                <a:latin typeface="+mn-lt"/>
              </a:defRPr>
            </a:lvl1pPr>
          </a:lstStyle>
          <a:p>
            <a:fld id="{3516F0D5-7EA4-4FC8-83B0-ED0ED2E37246}" type="datetime5">
              <a:rPr lang="en-US" smtClean="0"/>
              <a:t>12-Mar-16</a:t>
            </a:fld>
            <a:endParaRPr lang="de-DE" dirty="0"/>
          </a:p>
        </p:txBody>
      </p:sp>
      <p:sp>
        <p:nvSpPr>
          <p:cNvPr id="4" name="Fußzeilenplatzhalter 3"/>
          <p:cNvSpPr>
            <a:spLocks noGrp="1"/>
          </p:cNvSpPr>
          <p:nvPr>
            <p:ph type="ftr" sz="quarter" idx="11"/>
          </p:nvPr>
        </p:nvSpPr>
        <p:spPr/>
        <p:txBody>
          <a:bodyPr/>
          <a:lstStyle>
            <a:lvl1pPr>
              <a:defRPr>
                <a:solidFill>
                  <a:schemeClr val="tx1">
                    <a:lumMod val="65000"/>
                    <a:lumOff val="35000"/>
                  </a:schemeClr>
                </a:solidFill>
                <a:latin typeface="+mn-lt"/>
              </a:defRPr>
            </a:lvl1pPr>
          </a:lstStyle>
          <a:p>
            <a:r>
              <a:rPr lang="en-US" dirty="0" smtClean="0"/>
              <a:t>Alireza </a:t>
            </a:r>
            <a:r>
              <a:rPr lang="en-US" dirty="0" err="1" smtClean="0"/>
              <a:t>Shafaei</a:t>
            </a:r>
            <a:r>
              <a:rPr lang="en-US" dirty="0" smtClean="0"/>
              <a:t> and </a:t>
            </a:r>
            <a:r>
              <a:rPr lang="en-US" dirty="0" err="1" smtClean="0"/>
              <a:t>Massoud</a:t>
            </a:r>
            <a:r>
              <a:rPr lang="en-US" dirty="0" smtClean="0"/>
              <a:t> </a:t>
            </a:r>
            <a:r>
              <a:rPr lang="en-US" dirty="0" err="1" smtClean="0"/>
              <a:t>Pedram</a:t>
            </a:r>
            <a:endParaRPr lang="en-US" dirty="0" smtClean="0"/>
          </a:p>
          <a:p>
            <a:r>
              <a:rPr lang="en-US" dirty="0" smtClean="0"/>
              <a:t>Department of Electrical Engineering, University of Southern California</a:t>
            </a:r>
            <a:endParaRPr lang="de-DE" dirty="0" smtClean="0"/>
          </a:p>
        </p:txBody>
      </p:sp>
      <p:sp>
        <p:nvSpPr>
          <p:cNvPr id="5" name="Foliennummernplatzhalter 4"/>
          <p:cNvSpPr>
            <a:spLocks noGrp="1"/>
          </p:cNvSpPr>
          <p:nvPr>
            <p:ph type="sldNum" sz="quarter" idx="12"/>
          </p:nvPr>
        </p:nvSpPr>
        <p:spPr/>
        <p:txBody>
          <a:bodyPr/>
          <a:lstStyle>
            <a:lvl1pPr>
              <a:defRPr>
                <a:solidFill>
                  <a:schemeClr val="tx1">
                    <a:lumMod val="65000"/>
                    <a:lumOff val="35000"/>
                  </a:schemeClr>
                </a:solidFill>
                <a:latin typeface="+mn-lt"/>
              </a:defRPr>
            </a:lvl1pPr>
          </a:lstStyle>
          <a:p>
            <a:fld id="{D1628BF6-67F0-405E-B297-68D77A67C46A}" type="slidenum">
              <a:rPr lang="de-DE" smtClean="0"/>
              <a:pPr/>
              <a:t>‹#›</a:t>
            </a:fld>
            <a:endParaRPr lang="de-DE" dirty="0"/>
          </a:p>
        </p:txBody>
      </p:sp>
      <p:sp>
        <p:nvSpPr>
          <p:cNvPr id="6" name="Titel 5"/>
          <p:cNvSpPr>
            <a:spLocks noGrp="1"/>
          </p:cNvSpPr>
          <p:nvPr>
            <p:ph type="title" hasCustomPrompt="1"/>
          </p:nvPr>
        </p:nvSpPr>
        <p:spPr/>
        <p:txBody>
          <a:bodyPr/>
          <a:lstStyle>
            <a:lvl1pPr>
              <a:defRPr>
                <a:latin typeface="+mn-lt"/>
              </a:defRPr>
            </a:lvl1pPr>
          </a:lstStyle>
          <a:p>
            <a:r>
              <a:rPr lang="de-DE" dirty="0" smtClean="0"/>
              <a:t>Slide Title</a:t>
            </a:r>
            <a:endParaRPr lang="de-DE" dirty="0"/>
          </a:p>
        </p:txBody>
      </p:sp>
    </p:spTree>
    <p:extLst>
      <p:ext uri="{BB962C8B-B14F-4D97-AF65-F5344CB8AC3E}">
        <p14:creationId xmlns:p14="http://schemas.microsoft.com/office/powerpoint/2010/main" val="35781117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196752"/>
            <a:ext cx="8229600" cy="4958011"/>
          </a:xfrm>
          <a:prstGeom prst="rect">
            <a:avLst/>
          </a:prstGeom>
        </p:spPr>
        <p:txBody>
          <a:bodyPr vert="horz" lIns="91440" tIns="45720" rIns="91440" bIns="45720" rtlCol="0">
            <a:normAutofit/>
          </a:bodyPr>
          <a:lstStyle/>
          <a:p>
            <a:pPr lvl="0"/>
            <a:r>
              <a:rPr lang="de-DE" dirty="0" smtClean="0"/>
              <a:t>First Level Content</a:t>
            </a:r>
          </a:p>
          <a:p>
            <a:pPr lvl="1"/>
            <a:r>
              <a:rPr lang="de-DE" dirty="0" smtClean="0"/>
              <a:t>Second Level Content</a:t>
            </a:r>
          </a:p>
          <a:p>
            <a:pPr lvl="2"/>
            <a:r>
              <a:rPr lang="de-DE" dirty="0" smtClean="0"/>
              <a:t>Third Level Content</a:t>
            </a:r>
          </a:p>
          <a:p>
            <a:pPr lvl="3"/>
            <a:r>
              <a:rPr lang="de-DE" dirty="0" err="1" smtClean="0"/>
              <a:t>Fourth</a:t>
            </a:r>
            <a:r>
              <a:rPr lang="de-DE" dirty="0" smtClean="0"/>
              <a:t> Level Content</a:t>
            </a:r>
          </a:p>
          <a:p>
            <a:pPr lvl="4"/>
            <a:r>
              <a:rPr lang="de-DE" dirty="0" err="1" smtClean="0"/>
              <a:t>Fifth</a:t>
            </a:r>
            <a:r>
              <a:rPr lang="de-DE" dirty="0" smtClean="0"/>
              <a:t> Level Content</a:t>
            </a:r>
            <a:endParaRPr lang="de-DE" dirty="0"/>
          </a:p>
        </p:txBody>
      </p:sp>
      <p:sp>
        <p:nvSpPr>
          <p:cNvPr id="4" name="Datumsplatzhalter 3"/>
          <p:cNvSpPr>
            <a:spLocks noGrp="1"/>
          </p:cNvSpPr>
          <p:nvPr>
            <p:ph type="dt" sz="half" idx="2"/>
          </p:nvPr>
        </p:nvSpPr>
        <p:spPr>
          <a:xfrm>
            <a:off x="457200" y="6356350"/>
            <a:ext cx="1090464" cy="365125"/>
          </a:xfrm>
          <a:prstGeom prst="rect">
            <a:avLst/>
          </a:prstGeom>
        </p:spPr>
        <p:txBody>
          <a:bodyPr vert="horz" lIns="91440" tIns="45720" rIns="91440" bIns="45720" rtlCol="0" anchor="ctr"/>
          <a:lstStyle>
            <a:lvl1pPr algn="l">
              <a:defRPr sz="1200">
                <a:solidFill>
                  <a:schemeClr val="tx1">
                    <a:lumMod val="65000"/>
                    <a:lumOff val="35000"/>
                  </a:schemeClr>
                </a:solidFill>
                <a:latin typeface="+mn-lt"/>
              </a:defRPr>
            </a:lvl1pPr>
          </a:lstStyle>
          <a:p>
            <a:fld id="{F9A9857D-5474-47F1-A317-12DC75D9CDCA}" type="datetime5">
              <a:rPr lang="en-US" smtClean="0"/>
              <a:t>12-Mar-16</a:t>
            </a:fld>
            <a:endParaRPr lang="de-DE" dirty="0"/>
          </a:p>
        </p:txBody>
      </p:sp>
      <p:sp>
        <p:nvSpPr>
          <p:cNvPr id="5" name="Fußzeilenplatzhalter 4"/>
          <p:cNvSpPr>
            <a:spLocks noGrp="1"/>
          </p:cNvSpPr>
          <p:nvPr>
            <p:ph type="ftr" sz="quarter" idx="3"/>
          </p:nvPr>
        </p:nvSpPr>
        <p:spPr>
          <a:xfrm>
            <a:off x="1691680" y="6356350"/>
            <a:ext cx="5760640" cy="365125"/>
          </a:xfrm>
          <a:prstGeom prst="rect">
            <a:avLst/>
          </a:prstGeom>
        </p:spPr>
        <p:txBody>
          <a:bodyPr vert="horz" lIns="91440" tIns="45720" rIns="91440" bIns="45720" rtlCol="0" anchor="ctr"/>
          <a:lstStyle>
            <a:lvl1pPr algn="ctr">
              <a:defRPr sz="1200">
                <a:solidFill>
                  <a:schemeClr val="tx1">
                    <a:lumMod val="65000"/>
                    <a:lumOff val="35000"/>
                  </a:schemeClr>
                </a:solidFill>
                <a:latin typeface="+mn-lt"/>
              </a:defRPr>
            </a:lvl1pPr>
          </a:lstStyle>
          <a:p>
            <a:r>
              <a:rPr lang="en-US" dirty="0" smtClean="0"/>
              <a:t>Alireza </a:t>
            </a:r>
            <a:r>
              <a:rPr lang="en-US" dirty="0" err="1" smtClean="0"/>
              <a:t>Shafaei</a:t>
            </a:r>
            <a:r>
              <a:rPr lang="en-US" dirty="0" smtClean="0"/>
              <a:t> and </a:t>
            </a:r>
            <a:r>
              <a:rPr lang="en-US" dirty="0" err="1" smtClean="0"/>
              <a:t>Massoud</a:t>
            </a:r>
            <a:r>
              <a:rPr lang="en-US" dirty="0" smtClean="0"/>
              <a:t> </a:t>
            </a:r>
            <a:r>
              <a:rPr lang="en-US" dirty="0" err="1" smtClean="0"/>
              <a:t>Pedram</a:t>
            </a:r>
            <a:endParaRPr lang="en-US" dirty="0" smtClean="0"/>
          </a:p>
          <a:p>
            <a:r>
              <a:rPr lang="en-US" dirty="0" smtClean="0"/>
              <a:t>Department of Electrical Engineering, University of Southern California</a:t>
            </a:r>
            <a:endParaRPr lang="de-DE" dirty="0" smtClean="0"/>
          </a:p>
        </p:txBody>
      </p:sp>
      <p:sp>
        <p:nvSpPr>
          <p:cNvPr id="6" name="Foliennummernplatzhalter 5"/>
          <p:cNvSpPr>
            <a:spLocks noGrp="1"/>
          </p:cNvSpPr>
          <p:nvPr>
            <p:ph type="sldNum" sz="quarter" idx="4"/>
          </p:nvPr>
        </p:nvSpPr>
        <p:spPr>
          <a:xfrm>
            <a:off x="7596336" y="6356350"/>
            <a:ext cx="1090464" cy="365125"/>
          </a:xfrm>
          <a:prstGeom prst="rect">
            <a:avLst/>
          </a:prstGeom>
        </p:spPr>
        <p:txBody>
          <a:bodyPr vert="horz" lIns="91440" tIns="45720" rIns="91440" bIns="45720" rtlCol="0" anchor="ctr"/>
          <a:lstStyle>
            <a:lvl1pPr algn="r">
              <a:defRPr sz="1200">
                <a:solidFill>
                  <a:schemeClr val="tx1">
                    <a:lumMod val="65000"/>
                    <a:lumOff val="35000"/>
                  </a:schemeClr>
                </a:solidFill>
                <a:latin typeface="+mn-lt"/>
              </a:defRPr>
            </a:lvl1pPr>
          </a:lstStyle>
          <a:p>
            <a:fld id="{D1628BF6-67F0-405E-B297-68D77A67C46A}" type="slidenum">
              <a:rPr lang="de-DE" smtClean="0"/>
              <a:pPr/>
              <a:t>‹#›</a:t>
            </a:fld>
            <a:endParaRPr lang="de-DE"/>
          </a:p>
        </p:txBody>
      </p:sp>
      <p:sp>
        <p:nvSpPr>
          <p:cNvPr id="7" name="Rechteck 6"/>
          <p:cNvSpPr/>
          <p:nvPr userDrawn="1"/>
        </p:nvSpPr>
        <p:spPr>
          <a:xfrm>
            <a:off x="0" y="0"/>
            <a:ext cx="9144000" cy="908720"/>
          </a:xfrm>
          <a:prstGeom prst="rect">
            <a:avLst/>
          </a:prstGeom>
          <a:solidFill>
            <a:srgbClr val="2D4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mn-lt"/>
            </a:endParaRPr>
          </a:p>
        </p:txBody>
      </p:sp>
      <p:sp>
        <p:nvSpPr>
          <p:cNvPr id="2" name="Titelplatzhalter 1"/>
          <p:cNvSpPr>
            <a:spLocks noGrp="1"/>
          </p:cNvSpPr>
          <p:nvPr>
            <p:ph type="title"/>
          </p:nvPr>
        </p:nvSpPr>
        <p:spPr>
          <a:xfrm>
            <a:off x="251521" y="91952"/>
            <a:ext cx="8640960" cy="769441"/>
          </a:xfrm>
          <a:prstGeom prst="rect">
            <a:avLst/>
          </a:prstGeom>
        </p:spPr>
        <p:txBody>
          <a:bodyPr vert="horz" wrap="none" lIns="91440" tIns="45720" rIns="91440" bIns="45720" rtlCol="0" anchor="ctr">
            <a:normAutofit/>
          </a:bodyPr>
          <a:lstStyle/>
          <a:p>
            <a:r>
              <a:rPr lang="de-DE" dirty="0" smtClean="0"/>
              <a:t>Slide Title</a:t>
            </a:r>
            <a:endParaRPr lang="de-DE" dirty="0"/>
          </a:p>
        </p:txBody>
      </p:sp>
    </p:spTree>
    <p:extLst>
      <p:ext uri="{BB962C8B-B14F-4D97-AF65-F5344CB8AC3E}">
        <p14:creationId xmlns:p14="http://schemas.microsoft.com/office/powerpoint/2010/main" val="343160594"/>
      </p:ext>
    </p:extLst>
  </p:cSld>
  <p:clrMap bg1="lt1" tx1="dk1" bg2="lt2" tx2="dk2" accent1="accent1" accent2="accent2" accent3="accent3" accent4="accent4" accent5="accent5" accent6="accent6" hlink="hlink" folHlink="folHlink"/>
  <p:sldLayoutIdLst>
    <p:sldLayoutId id="2147483655" r:id="rId1"/>
    <p:sldLayoutId id="2147483650" r:id="rId2"/>
    <p:sldLayoutId id="2147483654" r:id="rId3"/>
  </p:sldLayoutIdLst>
  <p:timing>
    <p:tnLst>
      <p:par>
        <p:cTn id="1" dur="indefinite" restart="never" nodeType="tmRoot"/>
      </p:par>
    </p:tnLst>
  </p:timing>
  <p:hf hdr="0"/>
  <p:txStyles>
    <p:titleStyle>
      <a:lvl1pPr algn="l" defTabSz="914400" rtl="0" eaLnBrk="1" latinLnBrk="0" hangingPunct="1">
        <a:spcBef>
          <a:spcPct val="0"/>
        </a:spcBef>
        <a:buNone/>
        <a:defRPr sz="4000" b="1" kern="1200" baseline="0">
          <a:solidFill>
            <a:schemeClr val="bg1"/>
          </a:solidFill>
          <a:latin typeface="+mn-lt"/>
          <a:ea typeface="+mj-ea"/>
          <a:cs typeface="+mj-cs"/>
        </a:defRPr>
      </a:lvl1pPr>
    </p:titleStyle>
    <p:bodyStyle>
      <a:lvl1pPr marL="342900" indent="-342900" algn="l" defTabSz="914400" rtl="0" eaLnBrk="1" latinLnBrk="0" hangingPunct="1">
        <a:spcBef>
          <a:spcPct val="20000"/>
        </a:spcBef>
        <a:buFont typeface="Calibri" panose="020F0502020204030204"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Font typeface="Calibri" panose="020F0502020204030204" pitchFamily="34" charset="0"/>
        <a:buChar char="•"/>
        <a:defRPr sz="2800" b="1" kern="1200" baseline="0">
          <a:solidFill>
            <a:schemeClr val="tx1"/>
          </a:solidFill>
          <a:latin typeface="+mn-lt"/>
          <a:ea typeface="+mn-ea"/>
          <a:cs typeface="+mn-cs"/>
        </a:defRPr>
      </a:lvl2pPr>
      <a:lvl3pPr marL="1143000" indent="-228600" algn="l" defTabSz="914400" rtl="0" eaLnBrk="1" latinLnBrk="0" hangingPunct="1">
        <a:spcBef>
          <a:spcPct val="20000"/>
        </a:spcBef>
        <a:buFont typeface="Calibri" panose="020F0502020204030204" pitchFamily="34" charset="0"/>
        <a:buChar char="•"/>
        <a:defRPr sz="2800" b="1" kern="1200" baseline="0">
          <a:solidFill>
            <a:schemeClr val="tx1"/>
          </a:solidFill>
          <a:latin typeface="+mn-lt"/>
          <a:ea typeface="+mn-ea"/>
          <a:cs typeface="+mn-cs"/>
        </a:defRPr>
      </a:lvl3pPr>
      <a:lvl4pPr marL="1600200" indent="-228600" algn="l" defTabSz="914400" rtl="0" eaLnBrk="1" latinLnBrk="0" hangingPunct="1">
        <a:spcBef>
          <a:spcPct val="20000"/>
        </a:spcBef>
        <a:buFont typeface="Calibri" panose="020F0502020204030204" pitchFamily="34" charset="0"/>
        <a:buChar char="•"/>
        <a:defRPr sz="2800" b="1" kern="1200">
          <a:solidFill>
            <a:schemeClr val="tx1"/>
          </a:solidFill>
          <a:latin typeface="+mn-lt"/>
          <a:ea typeface="+mn-ea"/>
          <a:cs typeface="+mn-cs"/>
        </a:defRPr>
      </a:lvl4pPr>
      <a:lvl5pPr marL="2057400" indent="-228600" algn="l" defTabSz="914400" rtl="0" eaLnBrk="1" latinLnBrk="0" hangingPunct="1">
        <a:spcBef>
          <a:spcPct val="20000"/>
        </a:spcBef>
        <a:buFont typeface="Calibri" panose="020F0502020204030204" pitchFamily="34" charset="0"/>
        <a:buChar char="•"/>
        <a:defRPr sz="28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sportlab.usc.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platzhalter 12"/>
          <p:cNvSpPr>
            <a:spLocks noGrp="1"/>
          </p:cNvSpPr>
          <p:nvPr>
            <p:ph type="body" sz="quarter" idx="10"/>
          </p:nvPr>
        </p:nvSpPr>
        <p:spPr>
          <a:xfrm>
            <a:off x="773832" y="2132856"/>
            <a:ext cx="7596336" cy="1468800"/>
          </a:xfrm>
        </p:spPr>
        <p:txBody>
          <a:bodyPr>
            <a:normAutofit fontScale="92500" lnSpcReduction="20000"/>
          </a:bodyPr>
          <a:lstStyle/>
          <a:p>
            <a:pPr lvl="0"/>
            <a:r>
              <a:rPr lang="en-US" dirty="0"/>
              <a:t>Energy-Efficient Cache Memories using a </a:t>
            </a:r>
            <a:r>
              <a:rPr lang="en-US" dirty="0" smtClean="0"/>
              <a:t>Dual-</a:t>
            </a:r>
            <a:r>
              <a:rPr lang="en-US" i="1" dirty="0" err="1" smtClean="0"/>
              <a:t>V</a:t>
            </a:r>
            <a:r>
              <a:rPr lang="en-US" i="1" baseline="-25000" dirty="0" err="1" smtClean="0"/>
              <a:t>t</a:t>
            </a:r>
            <a:r>
              <a:rPr lang="en-US" dirty="0" smtClean="0"/>
              <a:t> </a:t>
            </a:r>
            <a:r>
              <a:rPr lang="en-US" dirty="0"/>
              <a:t>4T SRAM Cell with Read-Assist Techniques</a:t>
            </a:r>
          </a:p>
        </p:txBody>
      </p:sp>
      <p:sp>
        <p:nvSpPr>
          <p:cNvPr id="14" name="Textplatzhalter 13"/>
          <p:cNvSpPr>
            <a:spLocks noGrp="1"/>
          </p:cNvSpPr>
          <p:nvPr>
            <p:ph type="body" sz="quarter" idx="11"/>
          </p:nvPr>
        </p:nvSpPr>
        <p:spPr>
          <a:xfrm>
            <a:off x="0" y="3831232"/>
            <a:ext cx="9144000" cy="1686000"/>
          </a:xfrm>
        </p:spPr>
        <p:txBody>
          <a:bodyPr>
            <a:normAutofit lnSpcReduction="10000"/>
          </a:bodyPr>
          <a:lstStyle/>
          <a:p>
            <a:pPr lvl="0"/>
            <a:r>
              <a:rPr lang="en-US" dirty="0"/>
              <a:t>Alireza </a:t>
            </a:r>
            <a:r>
              <a:rPr lang="en-US" dirty="0" err="1" smtClean="0"/>
              <a:t>Shafaei</a:t>
            </a:r>
            <a:r>
              <a:rPr lang="en-US" dirty="0" smtClean="0"/>
              <a:t> and </a:t>
            </a:r>
            <a:r>
              <a:rPr lang="en-US" dirty="0" err="1"/>
              <a:t>Massoud</a:t>
            </a:r>
            <a:r>
              <a:rPr lang="en-US" dirty="0"/>
              <a:t> </a:t>
            </a:r>
            <a:r>
              <a:rPr lang="en-US" dirty="0" err="1"/>
              <a:t>Pedram</a:t>
            </a:r>
            <a:endParaRPr lang="en-US" dirty="0"/>
          </a:p>
          <a:p>
            <a:pPr lvl="0"/>
            <a:r>
              <a:rPr lang="en-US" dirty="0"/>
              <a:t>Department of Electrical </a:t>
            </a:r>
            <a:r>
              <a:rPr lang="en-US" dirty="0" smtClean="0"/>
              <a:t>Engineering</a:t>
            </a:r>
          </a:p>
          <a:p>
            <a:pPr lvl="0"/>
            <a:r>
              <a:rPr lang="en-US" dirty="0" smtClean="0"/>
              <a:t>University </a:t>
            </a:r>
            <a:r>
              <a:rPr lang="en-US" dirty="0"/>
              <a:t>of Southern </a:t>
            </a:r>
            <a:r>
              <a:rPr lang="en-US" dirty="0" smtClean="0"/>
              <a:t>California</a:t>
            </a:r>
            <a:endParaRPr lang="en-US" dirty="0"/>
          </a:p>
          <a:p>
            <a:pPr lvl="0"/>
            <a:r>
              <a:rPr lang="en-US" dirty="0"/>
              <a:t>Presented by </a:t>
            </a:r>
            <a:r>
              <a:rPr lang="en-US" dirty="0" smtClean="0"/>
              <a:t>Prof. Ali </a:t>
            </a:r>
            <a:r>
              <a:rPr lang="en-US" dirty="0" err="1" smtClean="0"/>
              <a:t>Afzali-Kusha</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752" y="5589240"/>
            <a:ext cx="3397160" cy="990838"/>
          </a:xfrm>
          <a:prstGeom prst="rect">
            <a:avLst/>
          </a:prstGeom>
        </p:spPr>
      </p:pic>
      <p:grpSp>
        <p:nvGrpSpPr>
          <p:cNvPr id="3" name="Group 2"/>
          <p:cNvGrpSpPr/>
          <p:nvPr/>
        </p:nvGrpSpPr>
        <p:grpSpPr>
          <a:xfrm>
            <a:off x="5457433" y="5724882"/>
            <a:ext cx="3147015" cy="719554"/>
            <a:chOff x="5457433" y="5805264"/>
            <a:chExt cx="3147015" cy="719554"/>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2438" y="5805264"/>
              <a:ext cx="1657005" cy="365760"/>
            </a:xfrm>
            <a:prstGeom prst="rect">
              <a:avLst/>
            </a:prstGeom>
          </p:spPr>
        </p:pic>
        <p:sp>
          <p:nvSpPr>
            <p:cNvPr id="8" name="TextBox 7"/>
            <p:cNvSpPr txBox="1"/>
            <p:nvPr/>
          </p:nvSpPr>
          <p:spPr>
            <a:xfrm>
              <a:off x="5457433" y="6186264"/>
              <a:ext cx="3147015" cy="338554"/>
            </a:xfrm>
            <a:prstGeom prst="rect">
              <a:avLst/>
            </a:prstGeom>
            <a:noFill/>
          </p:spPr>
          <p:txBody>
            <a:bodyPr wrap="none" rtlCol="0">
              <a:spAutoFit/>
            </a:bodyPr>
            <a:lstStyle/>
            <a:p>
              <a:r>
                <a:rPr lang="en-US" sz="1600" dirty="0">
                  <a:latin typeface="Courier New" panose="02070309020205020404" pitchFamily="49" charset="0"/>
                  <a:cs typeface="Courier New" panose="02070309020205020404" pitchFamily="49" charset="0"/>
                  <a:hlinkClick r:id="rId4"/>
                </a:rPr>
                <a:t>http://</a:t>
              </a:r>
              <a:r>
                <a:rPr lang="en-US" sz="1600" dirty="0" smtClean="0">
                  <a:latin typeface="Courier New" panose="02070309020205020404" pitchFamily="49" charset="0"/>
                  <a:cs typeface="Courier New" panose="02070309020205020404" pitchFamily="49" charset="0"/>
                  <a:hlinkClick r:id="rId4"/>
                </a:rPr>
                <a:t>sportlab.usc.edu</a:t>
              </a:r>
              <a:r>
                <a:rPr lang="en-US" sz="1600" dirty="0">
                  <a:latin typeface="Courier New" panose="02070309020205020404" pitchFamily="49" charset="0"/>
                  <a:cs typeface="Courier New" panose="02070309020205020404" pitchFamily="49" charset="0"/>
                </a:rPr>
                <a:t> </a:t>
              </a:r>
              <a:endParaRPr lang="en-US" sz="1600" dirty="0" smtClean="0">
                <a:latin typeface="Courier New" panose="02070309020205020404" pitchFamily="49" charset="0"/>
                <a:cs typeface="Courier New" panose="02070309020205020404" pitchFamily="49" charset="0"/>
              </a:endParaRPr>
            </a:p>
          </p:txBody>
        </p:sp>
      </p:grpSp>
    </p:spTree>
    <p:extLst>
      <p:ext uri="{BB962C8B-B14F-4D97-AF65-F5344CB8AC3E}">
        <p14:creationId xmlns:p14="http://schemas.microsoft.com/office/powerpoint/2010/main" val="3184691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smtClean="0"/>
              <a:t>Destructive read operation</a:t>
            </a:r>
          </a:p>
          <a:p>
            <a:pPr lvl="1"/>
            <a:r>
              <a:rPr lang="en-US" dirty="0" smtClean="0"/>
              <a:t>Should </a:t>
            </a:r>
            <a:r>
              <a:rPr lang="en-US" dirty="0"/>
              <a:t>weaken the access transistor and/or strengthen the </a:t>
            </a:r>
            <a:r>
              <a:rPr lang="en-US" dirty="0" smtClean="0"/>
              <a:t>pull-up transistor </a:t>
            </a:r>
            <a:r>
              <a:rPr lang="en-US" dirty="0"/>
              <a:t>during the read </a:t>
            </a:r>
            <a:r>
              <a:rPr lang="en-US" dirty="0" smtClean="0"/>
              <a:t>operation</a:t>
            </a:r>
          </a:p>
          <a:p>
            <a:pPr lvl="2"/>
            <a:r>
              <a:rPr lang="en-US" dirty="0" smtClean="0"/>
              <a:t>Read-assist techniques</a:t>
            </a:r>
          </a:p>
          <a:p>
            <a:pPr marL="514350" indent="-514350">
              <a:buFont typeface="+mj-lt"/>
              <a:buAutoNum type="arabicPeriod"/>
            </a:pPr>
            <a:r>
              <a:rPr lang="en-US" dirty="0" smtClean="0"/>
              <a:t>Low stability of half-selected cells</a:t>
            </a:r>
          </a:p>
          <a:p>
            <a:pPr lvl="1"/>
            <a:r>
              <a:rPr lang="en-US" dirty="0" smtClean="0"/>
              <a:t>Selective row address decoder</a:t>
            </a:r>
          </a:p>
          <a:p>
            <a:pPr lvl="2"/>
            <a:r>
              <a:rPr lang="en-US" dirty="0" smtClean="0"/>
              <a:t>Only activates the wordline of accessed cells</a:t>
            </a:r>
            <a:endParaRPr lang="en-US" dirty="0"/>
          </a:p>
        </p:txBody>
      </p:sp>
      <p:sp>
        <p:nvSpPr>
          <p:cNvPr id="3" name="Title 2"/>
          <p:cNvSpPr>
            <a:spLocks noGrp="1"/>
          </p:cNvSpPr>
          <p:nvPr>
            <p:ph type="title"/>
          </p:nvPr>
        </p:nvSpPr>
        <p:spPr/>
        <p:txBody>
          <a:bodyPr/>
          <a:lstStyle/>
          <a:p>
            <a:r>
              <a:rPr lang="en-US" dirty="0" smtClean="0"/>
              <a:t>Challenges</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9</a:t>
            </a:fld>
            <a:endParaRPr lang="de-DE"/>
          </a:p>
        </p:txBody>
      </p:sp>
    </p:spTree>
    <p:extLst>
      <p:ext uri="{BB962C8B-B14F-4D97-AF65-F5344CB8AC3E}">
        <p14:creationId xmlns:p14="http://schemas.microsoft.com/office/powerpoint/2010/main" val="1538497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3"/>
            <a:ext cx="8229600" cy="2880319"/>
          </a:xfrm>
        </p:spPr>
        <p:txBody>
          <a:bodyPr>
            <a:normAutofit fontScale="85000" lnSpcReduction="20000"/>
          </a:bodyPr>
          <a:lstStyle/>
          <a:p>
            <a:r>
              <a:rPr lang="en-US" dirty="0"/>
              <a:t>To achieve a non-destructive read </a:t>
            </a:r>
            <a:r>
              <a:rPr lang="en-US" dirty="0" smtClean="0"/>
              <a:t>operation, we simultaneously apply the following read-assist techniques:</a:t>
            </a:r>
          </a:p>
          <a:p>
            <a:pPr lvl="1"/>
            <a:r>
              <a:rPr lang="en-US" dirty="0" smtClean="0"/>
              <a:t>Wordline underdrive (WLUD)</a:t>
            </a:r>
          </a:p>
          <a:p>
            <a:pPr lvl="2"/>
            <a:r>
              <a:rPr lang="en-US" dirty="0" smtClean="0"/>
              <a:t>Decreases the voltage level of wordline</a:t>
            </a:r>
          </a:p>
          <a:p>
            <a:pPr lvl="2"/>
            <a:r>
              <a:rPr lang="en-US" dirty="0" smtClean="0"/>
              <a:t>Hence, weakens the access transistor</a:t>
            </a:r>
          </a:p>
          <a:p>
            <a:pPr lvl="1"/>
            <a:r>
              <a:rPr lang="en-US" i="1" dirty="0" err="1" smtClean="0"/>
              <a:t>V</a:t>
            </a:r>
            <a:r>
              <a:rPr lang="en-US" i="1" baseline="-25000" dirty="0" err="1" smtClean="0"/>
              <a:t>dd</a:t>
            </a:r>
            <a:r>
              <a:rPr lang="en-US" dirty="0" smtClean="0"/>
              <a:t> boost (VDDB)</a:t>
            </a:r>
          </a:p>
          <a:p>
            <a:pPr lvl="2"/>
            <a:r>
              <a:rPr lang="en-US" dirty="0" smtClean="0"/>
              <a:t>Increases the cell supply voltage</a:t>
            </a:r>
            <a:endParaRPr lang="en-US" dirty="0"/>
          </a:p>
          <a:p>
            <a:pPr lvl="2"/>
            <a:r>
              <a:rPr lang="en-US" dirty="0" smtClean="0"/>
              <a:t>Thus, strengthens the pull-up transistor</a:t>
            </a:r>
          </a:p>
          <a:p>
            <a:endParaRPr lang="en-US" dirty="0"/>
          </a:p>
        </p:txBody>
      </p:sp>
      <p:sp>
        <p:nvSpPr>
          <p:cNvPr id="3" name="Title 2"/>
          <p:cNvSpPr>
            <a:spLocks noGrp="1"/>
          </p:cNvSpPr>
          <p:nvPr>
            <p:ph type="title"/>
          </p:nvPr>
        </p:nvSpPr>
        <p:spPr/>
        <p:txBody>
          <a:bodyPr/>
          <a:lstStyle/>
          <a:p>
            <a:r>
              <a:rPr lang="en-US" dirty="0"/>
              <a:t>Read Operation using Assist Techniques</a:t>
            </a:r>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10</a:t>
            </a:fld>
            <a:endParaRPr lang="de-DE"/>
          </a:p>
        </p:txBody>
      </p:sp>
      <p:pic>
        <p:nvPicPr>
          <p:cNvPr id="7" name="Picture 6"/>
          <p:cNvPicPr>
            <a:picLocks noChangeAspect="1"/>
          </p:cNvPicPr>
          <p:nvPr/>
        </p:nvPicPr>
        <p:blipFill>
          <a:blip r:embed="rId3"/>
          <a:stretch>
            <a:fillRect/>
          </a:stretch>
        </p:blipFill>
        <p:spPr>
          <a:xfrm>
            <a:off x="2360082" y="4010248"/>
            <a:ext cx="4423837" cy="2371080"/>
          </a:xfrm>
          <a:prstGeom prst="rect">
            <a:avLst/>
          </a:prstGeom>
        </p:spPr>
      </p:pic>
    </p:spTree>
    <p:extLst>
      <p:ext uri="{BB962C8B-B14F-4D97-AF65-F5344CB8AC3E}">
        <p14:creationId xmlns:p14="http://schemas.microsoft.com/office/powerpoint/2010/main" val="4045424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HSC </a:t>
            </a:r>
            <a:r>
              <a:rPr lang="en-US" dirty="0" smtClean="0"/>
              <a:t>refers to </a:t>
            </a:r>
            <a:r>
              <a:rPr lang="en-US" dirty="0"/>
              <a:t>an idle cell in which the value of a control signal has </a:t>
            </a:r>
            <a:r>
              <a:rPr lang="en-US" dirty="0" smtClean="0"/>
              <a:t>been changed </a:t>
            </a:r>
            <a:r>
              <a:rPr lang="en-US" dirty="0"/>
              <a:t>because of a read or write operation on a </a:t>
            </a:r>
            <a:r>
              <a:rPr lang="en-US" dirty="0" smtClean="0"/>
              <a:t>different cell</a:t>
            </a:r>
            <a:r>
              <a:rPr lang="en-US" dirty="0"/>
              <a:t>.</a:t>
            </a:r>
          </a:p>
        </p:txBody>
      </p:sp>
      <p:sp>
        <p:nvSpPr>
          <p:cNvPr id="3" name="Title 2"/>
          <p:cNvSpPr>
            <a:spLocks noGrp="1"/>
          </p:cNvSpPr>
          <p:nvPr>
            <p:ph type="title"/>
          </p:nvPr>
        </p:nvSpPr>
        <p:spPr/>
        <p:txBody>
          <a:bodyPr/>
          <a:lstStyle/>
          <a:p>
            <a:r>
              <a:rPr lang="en-US" dirty="0" smtClean="0"/>
              <a:t>Half-selected Cells (HSCs)</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11</a:t>
            </a:fld>
            <a:endParaRPr lang="de-DE"/>
          </a:p>
        </p:txBody>
      </p:sp>
      <p:sp>
        <p:nvSpPr>
          <p:cNvPr id="9" name="TextBox 8"/>
          <p:cNvSpPr txBox="1"/>
          <p:nvPr/>
        </p:nvSpPr>
        <p:spPr>
          <a:xfrm>
            <a:off x="6517232" y="5180999"/>
            <a:ext cx="2663280" cy="1200329"/>
          </a:xfrm>
          <a:prstGeom prst="rect">
            <a:avLst/>
          </a:prstGeom>
          <a:noFill/>
        </p:spPr>
        <p:txBody>
          <a:bodyPr wrap="square" rtlCol="0">
            <a:spAutoFit/>
          </a:bodyPr>
          <a:lstStyle/>
          <a:p>
            <a:r>
              <a:rPr lang="en-US" dirty="0" smtClean="0"/>
              <a:t>Due to very fast </a:t>
            </a:r>
            <a:r>
              <a:rPr lang="en-US" dirty="0"/>
              <a:t>write operation </a:t>
            </a:r>
            <a:r>
              <a:rPr lang="en-US" dirty="0" smtClean="0"/>
              <a:t>in our 4T, </a:t>
            </a:r>
            <a:r>
              <a:rPr lang="en-US" dirty="0"/>
              <a:t>the value of the dynamic node cannot be </a:t>
            </a:r>
            <a:r>
              <a:rPr lang="en-US" dirty="0" smtClean="0"/>
              <a:t>destroyed.</a:t>
            </a:r>
            <a:endParaRPr lang="en-US" dirty="0"/>
          </a:p>
        </p:txBody>
      </p:sp>
      <p:sp>
        <p:nvSpPr>
          <p:cNvPr id="10" name="TextBox 9"/>
          <p:cNvSpPr txBox="1"/>
          <p:nvPr/>
        </p:nvSpPr>
        <p:spPr>
          <a:xfrm>
            <a:off x="6641817" y="2996952"/>
            <a:ext cx="2466687" cy="1200329"/>
          </a:xfrm>
          <a:prstGeom prst="rect">
            <a:avLst/>
          </a:prstGeom>
          <a:noFill/>
        </p:spPr>
        <p:txBody>
          <a:bodyPr wrap="square" rtlCol="0">
            <a:spAutoFit/>
          </a:bodyPr>
          <a:lstStyle/>
          <a:p>
            <a:r>
              <a:rPr lang="en-US" dirty="0" smtClean="0"/>
              <a:t>An undesired write operation happens which puts row HSCs into a metastable state.</a:t>
            </a:r>
            <a:endParaRPr lang="en-US" dirty="0"/>
          </a:p>
        </p:txBody>
      </p:sp>
      <p:cxnSp>
        <p:nvCxnSpPr>
          <p:cNvPr id="12" name="Straight Arrow Connector 11"/>
          <p:cNvCxnSpPr/>
          <p:nvPr/>
        </p:nvCxnSpPr>
        <p:spPr>
          <a:xfrm flipV="1">
            <a:off x="6084168" y="5805264"/>
            <a:ext cx="432048"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207048" y="4197281"/>
            <a:ext cx="1389288" cy="1025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3"/>
          <a:stretch>
            <a:fillRect/>
          </a:stretch>
        </p:blipFill>
        <p:spPr>
          <a:xfrm>
            <a:off x="107504" y="2636912"/>
            <a:ext cx="6320909" cy="3744416"/>
          </a:xfrm>
          <a:prstGeom prst="rect">
            <a:avLst/>
          </a:prstGeom>
        </p:spPr>
      </p:pic>
    </p:spTree>
    <p:extLst>
      <p:ext uri="{BB962C8B-B14F-4D97-AF65-F5344CB8AC3E}">
        <p14:creationId xmlns:p14="http://schemas.microsoft.com/office/powerpoint/2010/main" val="35938911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avoid the undesired write in row HSCs:</a:t>
            </a:r>
          </a:p>
          <a:p>
            <a:pPr lvl="1"/>
            <a:r>
              <a:rPr lang="en-US" dirty="0" smtClean="0"/>
              <a:t>Activate only the wordline of accessed cells</a:t>
            </a:r>
            <a:endParaRPr lang="en-US" dirty="0"/>
          </a:p>
        </p:txBody>
      </p:sp>
      <p:sp>
        <p:nvSpPr>
          <p:cNvPr id="3" name="Title 2"/>
          <p:cNvSpPr>
            <a:spLocks noGrp="1"/>
          </p:cNvSpPr>
          <p:nvPr>
            <p:ph type="title"/>
          </p:nvPr>
        </p:nvSpPr>
        <p:spPr/>
        <p:txBody>
          <a:bodyPr/>
          <a:lstStyle/>
          <a:p>
            <a:r>
              <a:rPr lang="en-US" dirty="0" smtClean="0"/>
              <a:t>Selective Row Address Decoder</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12</a:t>
            </a:fld>
            <a:endParaRPr lang="de-DE"/>
          </a:p>
        </p:txBody>
      </p:sp>
      <p:pic>
        <p:nvPicPr>
          <p:cNvPr id="7" name="Picture 6"/>
          <p:cNvPicPr>
            <a:picLocks noChangeAspect="1"/>
          </p:cNvPicPr>
          <p:nvPr/>
        </p:nvPicPr>
        <p:blipFill>
          <a:blip r:embed="rId3"/>
          <a:stretch>
            <a:fillRect/>
          </a:stretch>
        </p:blipFill>
        <p:spPr>
          <a:xfrm>
            <a:off x="744823" y="2578355"/>
            <a:ext cx="7571593" cy="3370925"/>
          </a:xfrm>
          <a:prstGeom prst="rect">
            <a:avLst/>
          </a:prstGeom>
        </p:spPr>
      </p:pic>
      <p:sp>
        <p:nvSpPr>
          <p:cNvPr id="8" name="Rounded Rectangle 7"/>
          <p:cNvSpPr/>
          <p:nvPr/>
        </p:nvSpPr>
        <p:spPr>
          <a:xfrm>
            <a:off x="744823" y="2492896"/>
            <a:ext cx="2603041" cy="3528392"/>
          </a:xfrm>
          <a:prstGeom prst="round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1120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Adopted </a:t>
            </a:r>
            <a:r>
              <a:rPr lang="en-US" dirty="0" err="1" smtClean="0"/>
              <a:t>FinFET</a:t>
            </a:r>
            <a:r>
              <a:rPr lang="en-US" dirty="0" smtClean="0"/>
              <a:t> library:</a:t>
            </a:r>
            <a:endParaRPr lang="en-US" dirty="0" smtClean="0"/>
          </a:p>
          <a:p>
            <a:pPr lvl="1"/>
            <a:r>
              <a:rPr lang="en-US" dirty="0" smtClean="0"/>
              <a:t>Physical gate length = 7nm</a:t>
            </a:r>
          </a:p>
          <a:p>
            <a:pPr lvl="1"/>
            <a:r>
              <a:rPr lang="en-US" dirty="0" smtClean="0"/>
              <a:t>Nominal </a:t>
            </a:r>
            <a:r>
              <a:rPr lang="en-US" i="1" dirty="0" err="1" smtClean="0"/>
              <a:t>V</a:t>
            </a:r>
            <a:r>
              <a:rPr lang="en-US" i="1" baseline="-25000" dirty="0" err="1" smtClean="0"/>
              <a:t>dd</a:t>
            </a:r>
            <a:r>
              <a:rPr lang="en-US" dirty="0" smtClean="0"/>
              <a:t> = 0.45V</a:t>
            </a:r>
          </a:p>
          <a:p>
            <a:pPr lvl="1"/>
            <a:r>
              <a:rPr lang="en-US" dirty="0" smtClean="0"/>
              <a:t>Includes LVT, high-</a:t>
            </a:r>
            <a:r>
              <a:rPr lang="en-US" i="1" dirty="0" err="1" smtClean="0"/>
              <a:t>V</a:t>
            </a:r>
            <a:r>
              <a:rPr lang="en-US" i="1" baseline="-25000" dirty="0" err="1" smtClean="0"/>
              <a:t>t</a:t>
            </a:r>
            <a:r>
              <a:rPr lang="en-US" dirty="0" smtClean="0"/>
              <a:t> (HVT), and UVT devices</a:t>
            </a:r>
          </a:p>
          <a:p>
            <a:pPr lvl="1"/>
            <a:r>
              <a:rPr lang="en-US" dirty="0"/>
              <a:t>http://sportlab.usc.edu/downloads/download</a:t>
            </a:r>
            <a:r>
              <a:rPr lang="en-US" dirty="0" smtClean="0"/>
              <a:t>/</a:t>
            </a:r>
            <a:endParaRPr lang="en-US" dirty="0" smtClean="0"/>
          </a:p>
        </p:txBody>
      </p:sp>
      <p:sp>
        <p:nvSpPr>
          <p:cNvPr id="3" name="Title 2"/>
          <p:cNvSpPr>
            <a:spLocks noGrp="1"/>
          </p:cNvSpPr>
          <p:nvPr>
            <p:ph type="title"/>
          </p:nvPr>
        </p:nvSpPr>
        <p:spPr/>
        <p:txBody>
          <a:bodyPr/>
          <a:lstStyle/>
          <a:p>
            <a:r>
              <a:rPr lang="en-US" dirty="0" smtClean="0"/>
              <a:t>Simulation Setup: FinFET Devices</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13</a:t>
            </a:fld>
            <a:endParaRPr lang="de-DE"/>
          </a:p>
        </p:txBody>
      </p:sp>
    </p:spTree>
    <p:extLst>
      <p:ext uri="{BB962C8B-B14F-4D97-AF65-F5344CB8AC3E}">
        <p14:creationId xmlns:p14="http://schemas.microsoft.com/office/powerpoint/2010/main" val="3948349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fontScale="77500" lnSpcReduction="20000"/>
              </a:bodyPr>
              <a:lstStyle/>
              <a:p>
                <a:r>
                  <a:rPr lang="en-US" dirty="0" smtClean="0"/>
                  <a:t>SRAM </a:t>
                </a:r>
                <a:r>
                  <a:rPr lang="en-US" dirty="0"/>
                  <a:t>cells (using only single-fin devices):</a:t>
                </a:r>
              </a:p>
              <a:p>
                <a:pPr lvl="1"/>
                <a:r>
                  <a:rPr lang="en-US" dirty="0"/>
                  <a:t>4T SRAM cell</a:t>
                </a:r>
              </a:p>
              <a:p>
                <a:pPr lvl="2"/>
                <a:r>
                  <a:rPr lang="en-US" dirty="0"/>
                  <a:t>Access transistors = LVT, pull-up transistors = UVT</a:t>
                </a:r>
              </a:p>
              <a:p>
                <a:pPr lvl="1"/>
                <a:r>
                  <a:rPr lang="en-US" dirty="0"/>
                  <a:t>6T SRAM cell</a:t>
                </a:r>
              </a:p>
              <a:p>
                <a:pPr lvl="2"/>
                <a:r>
                  <a:rPr lang="en-US" dirty="0"/>
                  <a:t>LVT devices for all transistors </a:t>
                </a:r>
                <a:endParaRPr lang="en-US" dirty="0" smtClean="0"/>
              </a:p>
              <a:p>
                <a:r>
                  <a:rPr lang="en-US" dirty="0"/>
                  <a:t>S</a:t>
                </a:r>
                <a:r>
                  <a:rPr lang="en-US" dirty="0" smtClean="0"/>
                  <a:t>RAM </a:t>
                </a:r>
                <a:r>
                  <a:rPr lang="en-US" dirty="0"/>
                  <a:t>cell </a:t>
                </a:r>
                <a:r>
                  <a:rPr lang="en-US" dirty="0" smtClean="0"/>
                  <a:t>characteristics:</a:t>
                </a:r>
              </a:p>
              <a:p>
                <a:pPr lvl="1"/>
                <a:r>
                  <a:rPr lang="en-US" dirty="0" smtClean="0"/>
                  <a:t>Hold and read SNMs:</a:t>
                </a:r>
              </a:p>
              <a:p>
                <a:pPr lvl="2"/>
                <a:r>
                  <a:rPr lang="en-US" dirty="0" smtClean="0"/>
                  <a:t>Measured based on butterfly curves</a:t>
                </a:r>
              </a:p>
              <a:p>
                <a:pPr lvl="1"/>
                <a:r>
                  <a:rPr lang="en-US" dirty="0"/>
                  <a:t>Write </a:t>
                </a:r>
                <a:r>
                  <a:rPr lang="en-US" dirty="0" smtClean="0"/>
                  <a:t>margin:</a:t>
                </a:r>
              </a:p>
              <a:p>
                <a:pPr lvl="2"/>
                <a:r>
                  <a:rPr lang="en-US" dirty="0" smtClean="0"/>
                  <a:t>The </a:t>
                </a:r>
                <a:r>
                  <a:rPr lang="en-US" dirty="0"/>
                  <a:t>difference between </a:t>
                </a:r>
                <a:r>
                  <a:rPr lang="en-US" dirty="0" smtClean="0"/>
                  <a:t>the </a:t>
                </a:r>
                <a:r>
                  <a:rPr lang="en-US" i="1" dirty="0" err="1"/>
                  <a:t>V</a:t>
                </a:r>
                <a:r>
                  <a:rPr lang="en-US" i="1" baseline="-25000" dirty="0" err="1"/>
                  <a:t>dd</a:t>
                </a:r>
                <a:r>
                  <a:rPr lang="en-US" dirty="0" smtClean="0"/>
                  <a:t> </a:t>
                </a:r>
                <a:r>
                  <a:rPr lang="en-US" dirty="0"/>
                  <a:t>and the minimum wordline voltage that is needed to </a:t>
                </a:r>
                <a:r>
                  <a:rPr lang="en-US" dirty="0" smtClean="0"/>
                  <a:t>flip the </a:t>
                </a:r>
                <a:r>
                  <a:rPr lang="en-US" dirty="0"/>
                  <a:t>cell </a:t>
                </a:r>
                <a:r>
                  <a:rPr lang="en-US" dirty="0" smtClean="0"/>
                  <a:t>content</a:t>
                </a:r>
              </a:p>
              <a:p>
                <a:pPr lvl="1"/>
                <a:r>
                  <a:rPr lang="en-US" dirty="0" smtClean="0"/>
                  <a:t>Yield analysis:</a:t>
                </a:r>
              </a:p>
              <a:p>
                <a:pPr lvl="2"/>
                <a:r>
                  <a:rPr lang="en-US" dirty="0" smtClean="0"/>
                  <a:t>Monte </a:t>
                </a:r>
                <a:r>
                  <a:rPr lang="en-US" dirty="0"/>
                  <a:t>Carlo simulations with </a:t>
                </a:r>
                <a:r>
                  <a:rPr lang="en-US" dirty="0" smtClean="0"/>
                  <a:t>2000 samples</a:t>
                </a:r>
              </a:p>
              <a:p>
                <a:pPr lvl="2"/>
                <a14:m>
                  <m:oMath xmlns:m="http://schemas.openxmlformats.org/officeDocument/2006/math">
                    <m:f>
                      <m:fPr>
                        <m:ctrlPr>
                          <a:rPr lang="en-US" i="1" smtClean="0">
                            <a:latin typeface="Cambria Math" panose="02040503050406030204" pitchFamily="18" charset="0"/>
                          </a:rPr>
                        </m:ctrlPr>
                      </m:fPr>
                      <m:num>
                        <m:r>
                          <a:rPr lang="en-US" b="1" i="1" smtClean="0">
                            <a:latin typeface="Cambria Math" panose="02040503050406030204" pitchFamily="18" charset="0"/>
                          </a:rPr>
                          <m:t>𝝁</m:t>
                        </m:r>
                      </m:num>
                      <m:den>
                        <m:r>
                          <a:rPr lang="en-US" b="1" i="1" smtClean="0">
                            <a:latin typeface="Cambria Math" panose="02040503050406030204" pitchFamily="18" charset="0"/>
                          </a:rPr>
                          <m:t>𝝈</m:t>
                        </m:r>
                      </m:den>
                    </m:f>
                    <m:r>
                      <a:rPr lang="en-US" b="1" i="1" smtClean="0">
                        <a:latin typeface="Cambria Math" panose="02040503050406030204" pitchFamily="18" charset="0"/>
                      </a:rPr>
                      <m:t>≥</m:t>
                    </m:r>
                    <m:r>
                      <a:rPr lang="en-US" b="1" i="1" smtClean="0">
                        <a:latin typeface="Cambria Math" panose="02040503050406030204" pitchFamily="18" charset="0"/>
                      </a:rPr>
                      <m:t>𝟔</m:t>
                    </m:r>
                  </m:oMath>
                </a14:m>
                <a:r>
                  <a:rPr lang="en-US" dirty="0" smtClean="0"/>
                  <a:t> is adopted for a high-yield SRAM cell</a:t>
                </a:r>
              </a:p>
              <a:p>
                <a:pPr lvl="1"/>
                <a:endParaRPr lang="en-US" dirty="0" smtClean="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0">
                <a:blip r:embed="rId3"/>
                <a:stretch>
                  <a:fillRect l="-963" t="-2211" r="-1037"/>
                </a:stretch>
              </a:blipFill>
            </p:spPr>
            <p:txBody>
              <a:bodyPr/>
              <a:lstStyle/>
              <a:p>
                <a:r>
                  <a:rPr lang="en-US">
                    <a:noFill/>
                  </a:rPr>
                  <a:t> </a:t>
                </a:r>
              </a:p>
            </p:txBody>
          </p:sp>
        </mc:Fallback>
      </mc:AlternateContent>
      <p:sp>
        <p:nvSpPr>
          <p:cNvPr id="3" name="Title 2"/>
          <p:cNvSpPr>
            <a:spLocks noGrp="1"/>
          </p:cNvSpPr>
          <p:nvPr>
            <p:ph type="title"/>
          </p:nvPr>
        </p:nvSpPr>
        <p:spPr/>
        <p:txBody>
          <a:bodyPr/>
          <a:lstStyle/>
          <a:p>
            <a:r>
              <a:rPr lang="en-US" dirty="0" smtClean="0"/>
              <a:t>Simulation Setup: SRAM Cells</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14</a:t>
            </a:fld>
            <a:endParaRPr lang="de-DE"/>
          </a:p>
        </p:txBody>
      </p:sp>
    </p:spTree>
    <p:extLst>
      <p:ext uri="{BB962C8B-B14F-4D97-AF65-F5344CB8AC3E}">
        <p14:creationId xmlns:p14="http://schemas.microsoft.com/office/powerpoint/2010/main" val="2985160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3"/>
            <a:ext cx="8229600" cy="1117301"/>
          </a:xfrm>
        </p:spPr>
        <p:txBody>
          <a:bodyPr>
            <a:normAutofit/>
          </a:bodyPr>
          <a:lstStyle/>
          <a:p>
            <a:r>
              <a:rPr lang="en-US" dirty="0" smtClean="0"/>
              <a:t>Process variations on the adopted FinFET devices are modeled as follows:</a:t>
            </a:r>
          </a:p>
          <a:p>
            <a:pPr lvl="1"/>
            <a:endParaRPr lang="en-US" dirty="0" smtClean="0"/>
          </a:p>
        </p:txBody>
      </p:sp>
      <p:sp>
        <p:nvSpPr>
          <p:cNvPr id="3" name="Title 2"/>
          <p:cNvSpPr>
            <a:spLocks noGrp="1"/>
          </p:cNvSpPr>
          <p:nvPr>
            <p:ph type="title"/>
          </p:nvPr>
        </p:nvSpPr>
        <p:spPr/>
        <p:txBody>
          <a:bodyPr/>
          <a:lstStyle/>
          <a:p>
            <a:r>
              <a:rPr lang="en-US" dirty="0" smtClean="0"/>
              <a:t>Simulation Setup: Process Variations</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15</a:t>
            </a:fld>
            <a:endParaRPr lang="de-DE"/>
          </a:p>
        </p:txBody>
      </p:sp>
      <p:pic>
        <p:nvPicPr>
          <p:cNvPr id="7" name="Picture 6"/>
          <p:cNvPicPr>
            <a:picLocks noChangeAspect="1"/>
          </p:cNvPicPr>
          <p:nvPr/>
        </p:nvPicPr>
        <p:blipFill>
          <a:blip r:embed="rId3"/>
          <a:stretch>
            <a:fillRect/>
          </a:stretch>
        </p:blipFill>
        <p:spPr>
          <a:xfrm>
            <a:off x="1979712" y="2306646"/>
            <a:ext cx="4455304" cy="3426610"/>
          </a:xfrm>
          <a:prstGeom prst="rect">
            <a:avLst/>
          </a:prstGeom>
        </p:spPr>
      </p:pic>
      <p:sp>
        <p:nvSpPr>
          <p:cNvPr id="8" name="TextBox 7"/>
          <p:cNvSpPr txBox="1"/>
          <p:nvPr/>
        </p:nvSpPr>
        <p:spPr>
          <a:xfrm>
            <a:off x="251520" y="2996952"/>
            <a:ext cx="1664733" cy="2677656"/>
          </a:xfrm>
          <a:prstGeom prst="rect">
            <a:avLst/>
          </a:prstGeom>
          <a:noFill/>
        </p:spPr>
        <p:txBody>
          <a:bodyPr wrap="square" rtlCol="0">
            <a:spAutoFit/>
          </a:bodyPr>
          <a:lstStyle/>
          <a:p>
            <a:r>
              <a:rPr lang="en-US" sz="2400" dirty="0" smtClean="0"/>
              <a:t>A </a:t>
            </a:r>
            <a:r>
              <a:rPr lang="en-US" sz="2400" dirty="0"/>
              <a:t>voltage source </a:t>
            </a:r>
            <a:r>
              <a:rPr lang="en-US" sz="2400" dirty="0" smtClean="0"/>
              <a:t>to </a:t>
            </a:r>
            <a:r>
              <a:rPr lang="en-US" sz="2400" dirty="0"/>
              <a:t>inject variations on the threshold voltage</a:t>
            </a:r>
          </a:p>
        </p:txBody>
      </p:sp>
      <p:sp>
        <p:nvSpPr>
          <p:cNvPr id="9" name="TextBox 8"/>
          <p:cNvSpPr txBox="1"/>
          <p:nvPr/>
        </p:nvSpPr>
        <p:spPr>
          <a:xfrm>
            <a:off x="6948264" y="2996952"/>
            <a:ext cx="2026568" cy="2308324"/>
          </a:xfrm>
          <a:prstGeom prst="rect">
            <a:avLst/>
          </a:prstGeom>
          <a:noFill/>
        </p:spPr>
        <p:txBody>
          <a:bodyPr wrap="square" rtlCol="0">
            <a:spAutoFit/>
          </a:bodyPr>
          <a:lstStyle/>
          <a:p>
            <a:r>
              <a:rPr lang="en-US" sz="2400" dirty="0" smtClean="0"/>
              <a:t>A </a:t>
            </a:r>
            <a:r>
              <a:rPr lang="en-US" sz="2400" dirty="0"/>
              <a:t>current source to introduce variations on the saturation current</a:t>
            </a:r>
          </a:p>
        </p:txBody>
      </p:sp>
      <p:cxnSp>
        <p:nvCxnSpPr>
          <p:cNvPr id="12" name="Straight Arrow Connector 11"/>
          <p:cNvCxnSpPr/>
          <p:nvPr/>
        </p:nvCxnSpPr>
        <p:spPr>
          <a:xfrm flipH="1" flipV="1">
            <a:off x="1619672" y="3501008"/>
            <a:ext cx="1872208" cy="36004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580112" y="3313629"/>
            <a:ext cx="1318620" cy="547419"/>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238685" y="5775647"/>
            <a:ext cx="6666630" cy="461665"/>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[2] </a:t>
            </a:r>
            <a:r>
              <a:rPr lang="en-US" sz="1200" dirty="0">
                <a:latin typeface="Times New Roman" panose="02020603050405020304" pitchFamily="18" charset="0"/>
                <a:cs typeface="Times New Roman" panose="02020603050405020304" pitchFamily="18" charset="0"/>
              </a:rPr>
              <a:t>P. Royer and M. Lopez-Vallejo, “Using </a:t>
            </a:r>
            <a:r>
              <a:rPr lang="en-US" sz="1200" dirty="0" err="1">
                <a:latin typeface="Times New Roman" panose="02020603050405020304" pitchFamily="18" charset="0"/>
                <a:cs typeface="Times New Roman" panose="02020603050405020304" pitchFamily="18" charset="0"/>
              </a:rPr>
              <a:t>pMOS</a:t>
            </a:r>
            <a:r>
              <a:rPr lang="en-US" sz="1200" dirty="0">
                <a:latin typeface="Times New Roman" panose="02020603050405020304" pitchFamily="18" charset="0"/>
                <a:cs typeface="Times New Roman" panose="02020603050405020304" pitchFamily="18" charset="0"/>
              </a:rPr>
              <a:t> Pass-Gates to </a:t>
            </a:r>
            <a:r>
              <a:rPr lang="en-US" sz="1200" dirty="0" smtClean="0">
                <a:latin typeface="Times New Roman" panose="02020603050405020304" pitchFamily="18" charset="0"/>
                <a:cs typeface="Times New Roman" panose="02020603050405020304" pitchFamily="18" charset="0"/>
              </a:rPr>
              <a:t>Boost SRAM </a:t>
            </a:r>
            <a:r>
              <a:rPr lang="en-US" sz="1200" dirty="0">
                <a:latin typeface="Times New Roman" panose="02020603050405020304" pitchFamily="18" charset="0"/>
                <a:cs typeface="Times New Roman" panose="02020603050405020304" pitchFamily="18" charset="0"/>
              </a:rPr>
              <a:t>Performance by Exploiting Strain Effects in </a:t>
            </a:r>
            <a:r>
              <a:rPr lang="en-US" sz="1200" dirty="0" smtClean="0">
                <a:latin typeface="Times New Roman" panose="02020603050405020304" pitchFamily="18" charset="0"/>
                <a:cs typeface="Times New Roman" panose="02020603050405020304" pitchFamily="18" charset="0"/>
              </a:rPr>
              <a:t>Sub-20-nm </a:t>
            </a:r>
            <a:r>
              <a:rPr lang="en-US" sz="1200" dirty="0" err="1" smtClean="0">
                <a:latin typeface="Times New Roman" panose="02020603050405020304" pitchFamily="18" charset="0"/>
                <a:cs typeface="Times New Roman" panose="02020603050405020304" pitchFamily="18" charset="0"/>
              </a:rPr>
              <a:t>FinFET</a:t>
            </a:r>
            <a:r>
              <a:rPr lang="en-US" sz="1200" dirty="0" smtClean="0">
                <a:latin typeface="Times New Roman" panose="02020603050405020304" pitchFamily="18" charset="0"/>
                <a:cs typeface="Times New Roman" panose="02020603050405020304" pitchFamily="18" charset="0"/>
              </a:rPr>
              <a:t> Technologies</a:t>
            </a:r>
            <a:r>
              <a:rPr lang="en-US" sz="1200" dirty="0">
                <a:latin typeface="Times New Roman" panose="02020603050405020304" pitchFamily="18" charset="0"/>
                <a:cs typeface="Times New Roman" panose="02020603050405020304" pitchFamily="18" charset="0"/>
              </a:rPr>
              <a:t>,” IEEE Transactions on </a:t>
            </a:r>
            <a:r>
              <a:rPr lang="en-US" sz="1200" dirty="0" smtClean="0">
                <a:latin typeface="Times New Roman" panose="02020603050405020304" pitchFamily="18" charset="0"/>
                <a:cs typeface="Times New Roman" panose="02020603050405020304" pitchFamily="18" charset="0"/>
              </a:rPr>
              <a:t>Nanotechnology, Nov </a:t>
            </a:r>
            <a:r>
              <a:rPr lang="en-US" sz="1200" dirty="0">
                <a:latin typeface="Times New Roman" panose="02020603050405020304" pitchFamily="18" charset="0"/>
                <a:cs typeface="Times New Roman" panose="02020603050405020304" pitchFamily="18" charset="0"/>
              </a:rPr>
              <a:t>2014.</a:t>
            </a:r>
          </a:p>
        </p:txBody>
      </p:sp>
    </p:spTree>
    <p:extLst>
      <p:ext uri="{BB962C8B-B14F-4D97-AF65-F5344CB8AC3E}">
        <p14:creationId xmlns:p14="http://schemas.microsoft.com/office/powerpoint/2010/main" val="1700526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FinCACTI tool is used to derive the characteristics of FinFET-based cache memories</a:t>
            </a:r>
          </a:p>
          <a:p>
            <a:pPr lvl="1"/>
            <a:r>
              <a:rPr lang="en-US" dirty="0" smtClean="0"/>
              <a:t>L1: 32KB, </a:t>
            </a:r>
            <a:r>
              <a:rPr lang="en-US" dirty="0"/>
              <a:t>2-way </a:t>
            </a:r>
            <a:r>
              <a:rPr lang="en-US" dirty="0" smtClean="0"/>
              <a:t>set-associative</a:t>
            </a:r>
            <a:endParaRPr lang="en-US" dirty="0"/>
          </a:p>
          <a:p>
            <a:pPr lvl="1"/>
            <a:r>
              <a:rPr lang="en-US" dirty="0" smtClean="0"/>
              <a:t>L2: </a:t>
            </a:r>
            <a:r>
              <a:rPr lang="en-US" dirty="0"/>
              <a:t>256KB, 8-way </a:t>
            </a:r>
            <a:r>
              <a:rPr lang="en-US" dirty="0" smtClean="0"/>
              <a:t>set-associative</a:t>
            </a:r>
          </a:p>
          <a:p>
            <a:endParaRPr lang="en-US" dirty="0"/>
          </a:p>
        </p:txBody>
      </p:sp>
      <p:sp>
        <p:nvSpPr>
          <p:cNvPr id="3" name="Title 2"/>
          <p:cNvSpPr>
            <a:spLocks noGrp="1"/>
          </p:cNvSpPr>
          <p:nvPr>
            <p:ph type="title"/>
          </p:nvPr>
        </p:nvSpPr>
        <p:spPr/>
        <p:txBody>
          <a:bodyPr/>
          <a:lstStyle/>
          <a:p>
            <a:r>
              <a:rPr lang="en-US" dirty="0" smtClean="0"/>
              <a:t>Simulation Setup: Cache Memories</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16</a:t>
            </a:fld>
            <a:endParaRPr lang="de-DE"/>
          </a:p>
        </p:txBody>
      </p:sp>
      <mc:AlternateContent xmlns:mc="http://schemas.openxmlformats.org/markup-compatibility/2006" xmlns:a14="http://schemas.microsoft.com/office/drawing/2010/main">
        <mc:Choice Requires="a14">
          <p:sp>
            <p:nvSpPr>
              <p:cNvPr id="7" name="TextBox 6"/>
              <p:cNvSpPr txBox="1"/>
              <p:nvPr/>
            </p:nvSpPr>
            <p:spPr>
              <a:xfrm>
                <a:off x="611560" y="3429000"/>
                <a:ext cx="4522392" cy="7945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𝜌</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m:rPr>
                              <m:nor/>
                            </m:rPr>
                            <a:rPr lang="en-US" sz="2400" b="0" i="0" smtClean="0">
                              <a:latin typeface="Cambria Math" panose="02040503050406030204" pitchFamily="18" charset="0"/>
                            </a:rPr>
                            <m:t>number</m:t>
                          </m:r>
                          <m:r>
                            <m:rPr>
                              <m:nor/>
                            </m:rPr>
                            <a:rPr lang="en-US" sz="2400" b="0" i="0" smtClean="0">
                              <a:latin typeface="Cambria Math" panose="02040503050406030204" pitchFamily="18" charset="0"/>
                            </a:rPr>
                            <m:t> </m:t>
                          </m:r>
                          <m:r>
                            <m:rPr>
                              <m:nor/>
                            </m:rPr>
                            <a:rPr lang="en-US" sz="2400" b="0" i="0" smtClean="0">
                              <a:latin typeface="Cambria Math" panose="02040503050406030204" pitchFamily="18" charset="0"/>
                            </a:rPr>
                            <m:t>of</m:t>
                          </m:r>
                          <m:r>
                            <m:rPr>
                              <m:nor/>
                            </m:rPr>
                            <a:rPr lang="en-US" sz="2400" b="0" i="0" smtClean="0">
                              <a:latin typeface="Cambria Math" panose="02040503050406030204" pitchFamily="18" charset="0"/>
                            </a:rPr>
                            <m:t> </m:t>
                          </m:r>
                          <m:r>
                            <m:rPr>
                              <m:nor/>
                            </m:rPr>
                            <a:rPr lang="en-US" sz="2400" b="0" i="0" smtClean="0">
                              <a:latin typeface="Cambria Math" panose="02040503050406030204" pitchFamily="18" charset="0"/>
                            </a:rPr>
                            <m:t>cache</m:t>
                          </m:r>
                          <m:r>
                            <m:rPr>
                              <m:nor/>
                            </m:rPr>
                            <a:rPr lang="en-US" sz="2400" b="0" i="0" smtClean="0">
                              <a:latin typeface="Cambria Math" panose="02040503050406030204" pitchFamily="18" charset="0"/>
                            </a:rPr>
                            <m:t> </m:t>
                          </m:r>
                          <m:r>
                            <m:rPr>
                              <m:nor/>
                            </m:rPr>
                            <a:rPr lang="en-US" sz="2400" b="0" i="0" smtClean="0">
                              <a:latin typeface="Cambria Math" panose="02040503050406030204" pitchFamily="18" charset="0"/>
                            </a:rPr>
                            <m:t>accesses</m:t>
                          </m:r>
                        </m:num>
                        <m:den>
                          <m:r>
                            <m:rPr>
                              <m:nor/>
                            </m:rPr>
                            <a:rPr lang="en-US" sz="2400" b="0" i="0" smtClean="0">
                              <a:latin typeface="Cambria Math" panose="02040503050406030204" pitchFamily="18" charset="0"/>
                            </a:rPr>
                            <m:t>total</m:t>
                          </m:r>
                          <m:r>
                            <m:rPr>
                              <m:nor/>
                            </m:rPr>
                            <a:rPr lang="en-US" sz="2400" b="0" i="0" smtClean="0">
                              <a:latin typeface="Cambria Math" panose="02040503050406030204" pitchFamily="18" charset="0"/>
                            </a:rPr>
                            <m:t> </m:t>
                          </m:r>
                          <m:r>
                            <m:rPr>
                              <m:nor/>
                            </m:rPr>
                            <a:rPr lang="en-US" sz="2400" b="0" i="0" smtClean="0">
                              <a:latin typeface="Cambria Math" panose="02040503050406030204" pitchFamily="18" charset="0"/>
                            </a:rPr>
                            <m:t>number</m:t>
                          </m:r>
                          <m:r>
                            <m:rPr>
                              <m:nor/>
                            </m:rPr>
                            <a:rPr lang="en-US" sz="2400" b="0" i="0" smtClean="0">
                              <a:latin typeface="Cambria Math" panose="02040503050406030204" pitchFamily="18" charset="0"/>
                            </a:rPr>
                            <m:t> </m:t>
                          </m:r>
                          <m:r>
                            <m:rPr>
                              <m:nor/>
                            </m:rPr>
                            <a:rPr lang="en-US" sz="2400" b="0" i="0" smtClean="0">
                              <a:latin typeface="Cambria Math" panose="02040503050406030204" pitchFamily="18" charset="0"/>
                            </a:rPr>
                            <m:t>of</m:t>
                          </m:r>
                          <m:r>
                            <m:rPr>
                              <m:nor/>
                            </m:rPr>
                            <a:rPr lang="en-US" sz="2400" b="0" i="0" smtClean="0">
                              <a:latin typeface="Cambria Math" panose="02040503050406030204" pitchFamily="18" charset="0"/>
                            </a:rPr>
                            <m:t> </m:t>
                          </m:r>
                          <m:r>
                            <m:rPr>
                              <m:nor/>
                            </m:rPr>
                            <a:rPr lang="en-US" sz="2400" b="0" i="0" smtClean="0">
                              <a:latin typeface="Cambria Math" panose="02040503050406030204" pitchFamily="18" charset="0"/>
                            </a:rPr>
                            <m:t>instructions</m:t>
                          </m:r>
                        </m:den>
                      </m:f>
                    </m:oMath>
                  </m:oMathPara>
                </a14:m>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611560" y="3429000"/>
                <a:ext cx="4522392" cy="794513"/>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611560" y="4521819"/>
                <a:ext cx="3411511" cy="49084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𝑃</m:t>
                          </m:r>
                        </m:e>
                        <m:sub>
                          <m:r>
                            <a:rPr lang="en-US" sz="2400" b="0" i="1" smtClean="0">
                              <a:latin typeface="Cambria Math" panose="02040503050406030204" pitchFamily="18" charset="0"/>
                            </a:rPr>
                            <m:t>𝑡𝑜𝑡𝑎𝑙</m:t>
                          </m:r>
                        </m:sub>
                      </m:sSub>
                      <m:r>
                        <a:rPr lang="en-US" sz="2400" b="0" i="1" smtClean="0">
                          <a:latin typeface="Cambria Math" panose="02040503050406030204" pitchFamily="18" charset="0"/>
                        </a:rPr>
                        <m:t>=</m:t>
                      </m:r>
                      <m:r>
                        <a:rPr lang="en-US" sz="2400" b="0" i="1" smtClean="0">
                          <a:latin typeface="Cambria Math" panose="02040503050406030204" pitchFamily="18" charset="0"/>
                        </a:rPr>
                        <m:t>𝜌</m:t>
                      </m:r>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𝑃</m:t>
                          </m:r>
                        </m:e>
                        <m:sub>
                          <m:r>
                            <a:rPr lang="en-US" sz="2400" b="0" i="1" smtClean="0">
                              <a:latin typeface="Cambria Math" panose="02040503050406030204" pitchFamily="18" charset="0"/>
                            </a:rPr>
                            <m:t>𝑑𝑦𝑛</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𝑃</m:t>
                          </m:r>
                        </m:e>
                        <m:sub>
                          <m:r>
                            <a:rPr lang="en-US" sz="2400" b="0" i="1" smtClean="0">
                              <a:latin typeface="Cambria Math" panose="02040503050406030204" pitchFamily="18" charset="0"/>
                            </a:rPr>
                            <m:t>𝑙𝑒𝑎𝑘</m:t>
                          </m:r>
                        </m:sub>
                      </m:sSub>
                    </m:oMath>
                  </m:oMathPara>
                </a14:m>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611560" y="4521819"/>
                <a:ext cx="3411511" cy="490840"/>
              </a:xfrm>
              <a:prstGeom prst="rect">
                <a:avLst/>
              </a:prstGeom>
              <a:blipFill rotWithShape="0">
                <a:blip r:embed="rId4"/>
                <a:stretch>
                  <a:fillRect b="-11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611560" y="5310965"/>
                <a:ext cx="3105337" cy="71032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𝐸</m:t>
                          </m:r>
                        </m:e>
                        <m:sub>
                          <m:r>
                            <a:rPr lang="en-US" sz="2400" b="0" i="1" smtClean="0">
                              <a:latin typeface="Cambria Math" panose="02040503050406030204" pitchFamily="18" charset="0"/>
                            </a:rPr>
                            <m:t>𝑐𝑦𝑐𝑙𝑒</m:t>
                          </m:r>
                        </m:sub>
                      </m:sSub>
                      <m:r>
                        <a:rPr lang="en-US" sz="2400" b="0" i="1" smtClean="0">
                          <a:latin typeface="Cambria Math" panose="02040503050406030204" pitchFamily="18" charset="0"/>
                        </a:rPr>
                        <m:t>=</m:t>
                      </m:r>
                      <m:f>
                        <m:fPr>
                          <m:type m:val="skw"/>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𝑃</m:t>
                              </m:r>
                            </m:e>
                            <m:sub>
                              <m:r>
                                <a:rPr lang="en-US" sz="2400" b="0" i="1" smtClean="0">
                                  <a:latin typeface="Cambria Math" panose="02040503050406030204" pitchFamily="18" charset="0"/>
                                </a:rPr>
                                <m:t>𝑡𝑜𝑡𝑎𝑙</m:t>
                              </m:r>
                            </m:sub>
                          </m:sSub>
                        </m:num>
                        <m:den>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𝑓</m:t>
                              </m:r>
                            </m:e>
                            <m:sub>
                              <m:r>
                                <a:rPr lang="en-US" sz="2400" b="0" i="1" smtClean="0">
                                  <a:latin typeface="Cambria Math" panose="02040503050406030204" pitchFamily="18" charset="0"/>
                                </a:rPr>
                                <m:t>𝑎𝑐𝑐𝑒𝑠𝑠</m:t>
                              </m:r>
                            </m:sub>
                          </m:sSub>
                        </m:den>
                      </m:f>
                    </m:oMath>
                  </m:oMathPara>
                </a14:m>
                <a:endParaRPr lang="en-US" sz="2400" dirty="0"/>
              </a:p>
            </p:txBody>
          </p:sp>
        </mc:Choice>
        <mc:Fallback xmlns="">
          <p:sp>
            <p:nvSpPr>
              <p:cNvPr id="9" name="TextBox 8"/>
              <p:cNvSpPr txBox="1">
                <a:spLocks noRot="1" noChangeAspect="1" noMove="1" noResize="1" noEditPoints="1" noAdjustHandles="1" noChangeArrowheads="1" noChangeShapeType="1" noTextEdit="1"/>
              </p:cNvSpPr>
              <p:nvPr/>
            </p:nvSpPr>
            <p:spPr>
              <a:xfrm>
                <a:off x="611560" y="5310965"/>
                <a:ext cx="3105337" cy="710323"/>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436096" y="3194157"/>
                <a:ext cx="1963423" cy="461665"/>
              </a:xfrm>
              <a:prstGeom prst="rect">
                <a:avLst/>
              </a:prstGeom>
              <a:noFill/>
            </p:spPr>
            <p:txBody>
              <a:bodyPr wrap="none" rtlCol="0">
                <a:spAutoFit/>
              </a:bodyPr>
              <a:lstStyle/>
              <a:p>
                <a14:m>
                  <m:oMath xmlns:m="http://schemas.openxmlformats.org/officeDocument/2006/math">
                    <m:r>
                      <a:rPr lang="en-US" sz="2400" b="0" i="1" smtClean="0">
                        <a:latin typeface="Cambria Math" panose="02040503050406030204" pitchFamily="18" charset="0"/>
                      </a:rPr>
                      <m:t>𝜌</m:t>
                    </m:r>
                  </m:oMath>
                </a14:m>
                <a:r>
                  <a:rPr lang="en-US" sz="2400" dirty="0" smtClean="0"/>
                  <a:t>: access ratio</a:t>
                </a:r>
                <a:endParaRPr lang="en-US" sz="2400" dirty="0"/>
              </a:p>
            </p:txBody>
          </p:sp>
        </mc:Choice>
        <mc:Fallback xmlns="">
          <p:sp>
            <p:nvSpPr>
              <p:cNvPr id="10" name="TextBox 9"/>
              <p:cNvSpPr txBox="1">
                <a:spLocks noRot="1" noChangeAspect="1" noMove="1" noResize="1" noEditPoints="1" noAdjustHandles="1" noChangeArrowheads="1" noChangeShapeType="1" noTextEdit="1"/>
              </p:cNvSpPr>
              <p:nvPr/>
            </p:nvSpPr>
            <p:spPr>
              <a:xfrm>
                <a:off x="5436096" y="3194157"/>
                <a:ext cx="1963423" cy="461665"/>
              </a:xfrm>
              <a:prstGeom prst="rect">
                <a:avLst/>
              </a:prstGeom>
              <a:blipFill rotWithShape="0">
                <a:blip r:embed="rId6"/>
                <a:stretch>
                  <a:fillRect l="-932" t="-10526" r="-3727"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5436096" y="3713187"/>
                <a:ext cx="2868542" cy="490840"/>
              </a:xfrm>
              <a:prstGeom prst="rect">
                <a:avLst/>
              </a:prstGeom>
              <a:noFill/>
            </p:spPr>
            <p:txBody>
              <a:bodyPr wrap="none" rtlCol="0">
                <a:spAutoFit/>
              </a:bodyPr>
              <a:lstStyle/>
              <a:p>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𝑃</m:t>
                        </m:r>
                      </m:e>
                      <m:sub>
                        <m:r>
                          <a:rPr lang="en-US" sz="2400" b="0" i="1" smtClean="0">
                            <a:latin typeface="Cambria Math" panose="02040503050406030204" pitchFamily="18" charset="0"/>
                          </a:rPr>
                          <m:t>𝑑𝑦𝑛</m:t>
                        </m:r>
                      </m:sub>
                    </m:sSub>
                  </m:oMath>
                </a14:m>
                <a:r>
                  <a:rPr lang="en-US" sz="2400" dirty="0" smtClean="0"/>
                  <a:t>: dynamic power</a:t>
                </a:r>
                <a:endParaRPr lang="en-US" sz="2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5436096" y="3713187"/>
                <a:ext cx="2868542" cy="490840"/>
              </a:xfrm>
              <a:prstGeom prst="rect">
                <a:avLst/>
              </a:prstGeom>
              <a:blipFill rotWithShape="0">
                <a:blip r:embed="rId7"/>
                <a:stretch>
                  <a:fillRect l="-638" t="-8642" r="-2340" b="-2222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436096" y="4261392"/>
                <a:ext cx="2808974" cy="461665"/>
              </a:xfrm>
              <a:prstGeom prst="rect">
                <a:avLst/>
              </a:prstGeom>
              <a:noFill/>
            </p:spPr>
            <p:txBody>
              <a:bodyPr wrap="none" rtlCol="0">
                <a:spAutoFit/>
              </a:bodyPr>
              <a:lstStyle/>
              <a:p>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𝑃</m:t>
                        </m:r>
                      </m:e>
                      <m:sub>
                        <m:r>
                          <a:rPr lang="en-US" sz="2400" b="0" i="1" smtClean="0">
                            <a:latin typeface="Cambria Math" panose="02040503050406030204" pitchFamily="18" charset="0"/>
                          </a:rPr>
                          <m:t>𝑙𝑒𝑎𝑘</m:t>
                        </m:r>
                      </m:sub>
                    </m:sSub>
                  </m:oMath>
                </a14:m>
                <a:r>
                  <a:rPr lang="en-US" sz="2400" dirty="0" smtClean="0"/>
                  <a:t>: leakage power</a:t>
                </a:r>
                <a:endParaRPr lang="en-US"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5436096" y="4261392"/>
                <a:ext cx="2808974" cy="461665"/>
              </a:xfrm>
              <a:prstGeom prst="rect">
                <a:avLst/>
              </a:prstGeom>
              <a:blipFill rotWithShape="0">
                <a:blip r:embed="rId8"/>
                <a:stretch>
                  <a:fillRect l="-651" t="-10526" r="-2169"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5436096" y="4780422"/>
                <a:ext cx="3429529" cy="461665"/>
              </a:xfrm>
              <a:prstGeom prst="rect">
                <a:avLst/>
              </a:prstGeom>
              <a:noFill/>
            </p:spPr>
            <p:txBody>
              <a:bodyPr wrap="none" rtlCol="0">
                <a:spAutoFit/>
              </a:bodyPr>
              <a:lstStyle/>
              <a:p>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𝑓</m:t>
                        </m:r>
                      </m:e>
                      <m:sub>
                        <m:r>
                          <a:rPr lang="en-US" sz="2400" b="0" i="1" smtClean="0">
                            <a:latin typeface="Cambria Math" panose="02040503050406030204" pitchFamily="18" charset="0"/>
                          </a:rPr>
                          <m:t>𝑎𝑐𝑐𝑒𝑠𝑠</m:t>
                        </m:r>
                      </m:sub>
                    </m:sSub>
                  </m:oMath>
                </a14:m>
                <a:r>
                  <a:rPr lang="en-US" sz="2400" dirty="0" smtClean="0"/>
                  <a:t>: access frequency</a:t>
                </a:r>
                <a:endParaRPr lang="en-US" sz="2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5436096" y="4780422"/>
                <a:ext cx="3429529" cy="461665"/>
              </a:xfrm>
              <a:prstGeom prst="rect">
                <a:avLst/>
              </a:prstGeom>
              <a:blipFill rotWithShape="0">
                <a:blip r:embed="rId9"/>
                <a:stretch>
                  <a:fillRect l="-1601" t="-10526"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436096" y="5299452"/>
                <a:ext cx="2512932" cy="461665"/>
              </a:xfrm>
              <a:prstGeom prst="rect">
                <a:avLst/>
              </a:prstGeom>
              <a:noFill/>
            </p:spPr>
            <p:txBody>
              <a:bodyPr wrap="none" rtlCol="0">
                <a:spAutoFit/>
              </a:bodyPr>
              <a:lstStyle/>
              <a:p>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𝑃</m:t>
                        </m:r>
                      </m:e>
                      <m:sub>
                        <m:r>
                          <a:rPr lang="en-US" sz="2400" b="0" i="1" smtClean="0">
                            <a:latin typeface="Cambria Math" panose="02040503050406030204" pitchFamily="18" charset="0"/>
                          </a:rPr>
                          <m:t>𝑡𝑜𝑡𝑎𝑙</m:t>
                        </m:r>
                      </m:sub>
                    </m:sSub>
                  </m:oMath>
                </a14:m>
                <a:r>
                  <a:rPr lang="en-US" sz="2400" dirty="0" smtClean="0"/>
                  <a:t>: total power</a:t>
                </a:r>
                <a:endParaRPr lang="en-US" sz="2400" dirty="0"/>
              </a:p>
            </p:txBody>
          </p:sp>
        </mc:Choice>
        <mc:Fallback xmlns="">
          <p:sp>
            <p:nvSpPr>
              <p:cNvPr id="14" name="TextBox 13"/>
              <p:cNvSpPr txBox="1">
                <a:spLocks noRot="1" noChangeAspect="1" noMove="1" noResize="1" noEditPoints="1" noAdjustHandles="1" noChangeArrowheads="1" noChangeShapeType="1" noTextEdit="1"/>
              </p:cNvSpPr>
              <p:nvPr/>
            </p:nvSpPr>
            <p:spPr>
              <a:xfrm>
                <a:off x="5436096" y="5299452"/>
                <a:ext cx="2512932" cy="461665"/>
              </a:xfrm>
              <a:prstGeom prst="rect">
                <a:avLst/>
              </a:prstGeom>
              <a:blipFill rotWithShape="0">
                <a:blip r:embed="rId10"/>
                <a:stretch>
                  <a:fillRect l="-728" t="-10526" r="-2913"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5436096" y="5818480"/>
                <a:ext cx="3138680" cy="490840"/>
              </a:xfrm>
              <a:prstGeom prst="rect">
                <a:avLst/>
              </a:prstGeom>
              <a:noFill/>
            </p:spPr>
            <p:txBody>
              <a:bodyPr wrap="none" rtlCol="0">
                <a:spAutoFit/>
              </a:bodyPr>
              <a:lstStyle/>
              <a:p>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𝐸</m:t>
                        </m:r>
                      </m:e>
                      <m:sub>
                        <m:r>
                          <a:rPr lang="en-US" sz="2400" b="0" i="1" smtClean="0">
                            <a:latin typeface="Cambria Math" panose="02040503050406030204" pitchFamily="18" charset="0"/>
                          </a:rPr>
                          <m:t>𝑐𝑦𝑐𝑙𝑒</m:t>
                        </m:r>
                      </m:sub>
                    </m:sSub>
                  </m:oMath>
                </a14:m>
                <a:r>
                  <a:rPr lang="en-US" sz="2400" dirty="0" smtClean="0"/>
                  <a:t>: energy per cycle</a:t>
                </a:r>
                <a:endParaRPr lang="en-US" sz="2400" dirty="0"/>
              </a:p>
            </p:txBody>
          </p:sp>
        </mc:Choice>
        <mc:Fallback xmlns="">
          <p:sp>
            <p:nvSpPr>
              <p:cNvPr id="15" name="TextBox 14"/>
              <p:cNvSpPr txBox="1">
                <a:spLocks noRot="1" noChangeAspect="1" noMove="1" noResize="1" noEditPoints="1" noAdjustHandles="1" noChangeArrowheads="1" noChangeShapeType="1" noTextEdit="1"/>
              </p:cNvSpPr>
              <p:nvPr/>
            </p:nvSpPr>
            <p:spPr>
              <a:xfrm>
                <a:off x="5436096" y="5818480"/>
                <a:ext cx="3138680" cy="490840"/>
              </a:xfrm>
              <a:prstGeom prst="rect">
                <a:avLst/>
              </a:prstGeom>
              <a:blipFill rotWithShape="0">
                <a:blip r:embed="rId11"/>
                <a:stretch>
                  <a:fillRect l="-583" t="-8642" r="-1748" b="-22222"/>
                </a:stretch>
              </a:blipFill>
            </p:spPr>
            <p:txBody>
              <a:bodyPr/>
              <a:lstStyle/>
              <a:p>
                <a:r>
                  <a:rPr lang="en-US">
                    <a:noFill/>
                  </a:rPr>
                  <a:t> </a:t>
                </a:r>
              </a:p>
            </p:txBody>
          </p:sp>
        </mc:Fallback>
      </mc:AlternateContent>
    </p:spTree>
    <p:extLst>
      <p:ext uri="{BB962C8B-B14F-4D97-AF65-F5344CB8AC3E}">
        <p14:creationId xmlns:p14="http://schemas.microsoft.com/office/powerpoint/2010/main" val="2155193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48099" y="1052736"/>
            <a:ext cx="7247803" cy="4896544"/>
          </a:xfrm>
          <a:prstGeom prst="rect">
            <a:avLst/>
          </a:prstGeom>
        </p:spPr>
      </p:pic>
      <p:sp>
        <p:nvSpPr>
          <p:cNvPr id="12" name="Rounded Rectangle 11"/>
          <p:cNvSpPr/>
          <p:nvPr/>
        </p:nvSpPr>
        <p:spPr>
          <a:xfrm>
            <a:off x="2267744" y="2564904"/>
            <a:ext cx="5688632" cy="3600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Cell-Level Results: Noise Margins</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17</a:t>
            </a:fld>
            <a:endParaRPr lang="de-DE"/>
          </a:p>
        </p:txBody>
      </p:sp>
      <p:sp>
        <p:nvSpPr>
          <p:cNvPr id="10" name="Rounded Rectangle 9"/>
          <p:cNvSpPr/>
          <p:nvPr/>
        </p:nvSpPr>
        <p:spPr>
          <a:xfrm>
            <a:off x="2267744" y="4509120"/>
            <a:ext cx="5688632" cy="3600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2267744" y="3489886"/>
            <a:ext cx="5688632" cy="36004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46231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Cell-Level Results: Leakage Power</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18</a:t>
            </a:fld>
            <a:endParaRPr lang="de-DE"/>
          </a:p>
        </p:txBody>
      </p:sp>
      <p:pic>
        <p:nvPicPr>
          <p:cNvPr id="2" name="Picture 1"/>
          <p:cNvPicPr>
            <a:picLocks noChangeAspect="1"/>
          </p:cNvPicPr>
          <p:nvPr/>
        </p:nvPicPr>
        <p:blipFill>
          <a:blip r:embed="rId3"/>
          <a:stretch>
            <a:fillRect/>
          </a:stretch>
        </p:blipFill>
        <p:spPr>
          <a:xfrm>
            <a:off x="935596" y="1584496"/>
            <a:ext cx="7272808" cy="4148760"/>
          </a:xfrm>
          <a:prstGeom prst="rect">
            <a:avLst/>
          </a:prstGeom>
        </p:spPr>
      </p:pic>
    </p:spTree>
    <p:extLst>
      <p:ext uri="{BB962C8B-B14F-4D97-AF65-F5344CB8AC3E}">
        <p14:creationId xmlns:p14="http://schemas.microsoft.com/office/powerpoint/2010/main" val="841039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Introduction</a:t>
            </a:r>
          </a:p>
          <a:p>
            <a:r>
              <a:rPr lang="en-GB" dirty="0"/>
              <a:t>Proposed dual-</a:t>
            </a:r>
            <a:r>
              <a:rPr lang="en-GB" i="1" dirty="0" err="1"/>
              <a:t>V</a:t>
            </a:r>
            <a:r>
              <a:rPr lang="en-GB" i="1" baseline="-25000" dirty="0" err="1"/>
              <a:t>t</a:t>
            </a:r>
            <a:r>
              <a:rPr lang="en-GB" dirty="0"/>
              <a:t> 4T SRAM cell</a:t>
            </a:r>
          </a:p>
          <a:p>
            <a:r>
              <a:rPr lang="en-GB" dirty="0"/>
              <a:t>Challenges</a:t>
            </a:r>
          </a:p>
          <a:p>
            <a:pPr lvl="1"/>
            <a:r>
              <a:rPr lang="en-GB" dirty="0"/>
              <a:t>Read operation using assist techniques</a:t>
            </a:r>
          </a:p>
          <a:p>
            <a:pPr lvl="1"/>
            <a:r>
              <a:rPr lang="en-GB" dirty="0"/>
              <a:t>Half-selected cells</a:t>
            </a:r>
          </a:p>
          <a:p>
            <a:pPr lvl="2"/>
            <a:r>
              <a:rPr lang="en-GB" dirty="0"/>
              <a:t>Selective row address decoder</a:t>
            </a:r>
          </a:p>
          <a:p>
            <a:r>
              <a:rPr lang="en-GB" dirty="0"/>
              <a:t>Simulation results</a:t>
            </a:r>
          </a:p>
          <a:p>
            <a:r>
              <a:rPr lang="en-GB" dirty="0"/>
              <a:t>Conclusion</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1</a:t>
            </a:fld>
            <a:endParaRPr lang="de-DE"/>
          </a:p>
        </p:txBody>
      </p:sp>
    </p:spTree>
    <p:extLst>
      <p:ext uri="{BB962C8B-B14F-4D97-AF65-F5344CB8AC3E}">
        <p14:creationId xmlns:p14="http://schemas.microsoft.com/office/powerpoint/2010/main" val="1210438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Cache-Level Results</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19</a:t>
            </a:fld>
            <a:endParaRPr lang="de-DE"/>
          </a:p>
        </p:txBody>
      </p:sp>
      <p:pic>
        <p:nvPicPr>
          <p:cNvPr id="7" name="Picture 6"/>
          <p:cNvPicPr>
            <a:picLocks noChangeAspect="1"/>
          </p:cNvPicPr>
          <p:nvPr/>
        </p:nvPicPr>
        <p:blipFill>
          <a:blip r:embed="rId3"/>
          <a:stretch>
            <a:fillRect/>
          </a:stretch>
        </p:blipFill>
        <p:spPr>
          <a:xfrm>
            <a:off x="290438" y="908720"/>
            <a:ext cx="2713977" cy="2284250"/>
          </a:xfrm>
          <a:prstGeom prst="rect">
            <a:avLst/>
          </a:prstGeom>
        </p:spPr>
      </p:pic>
      <p:pic>
        <p:nvPicPr>
          <p:cNvPr id="8" name="Picture 7"/>
          <p:cNvPicPr>
            <a:picLocks noChangeAspect="1"/>
          </p:cNvPicPr>
          <p:nvPr/>
        </p:nvPicPr>
        <p:blipFill>
          <a:blip r:embed="rId4"/>
          <a:stretch>
            <a:fillRect/>
          </a:stretch>
        </p:blipFill>
        <p:spPr>
          <a:xfrm>
            <a:off x="3230175" y="908720"/>
            <a:ext cx="2713977" cy="2284250"/>
          </a:xfrm>
          <a:prstGeom prst="rect">
            <a:avLst/>
          </a:prstGeom>
        </p:spPr>
      </p:pic>
      <p:pic>
        <p:nvPicPr>
          <p:cNvPr id="9" name="Picture 8"/>
          <p:cNvPicPr>
            <a:picLocks noChangeAspect="1"/>
          </p:cNvPicPr>
          <p:nvPr/>
        </p:nvPicPr>
        <p:blipFill>
          <a:blip r:embed="rId5"/>
          <a:stretch>
            <a:fillRect/>
          </a:stretch>
        </p:blipFill>
        <p:spPr>
          <a:xfrm>
            <a:off x="6205851" y="908720"/>
            <a:ext cx="2712452" cy="2284250"/>
          </a:xfrm>
          <a:prstGeom prst="rect">
            <a:avLst/>
          </a:prstGeom>
        </p:spPr>
      </p:pic>
      <p:pic>
        <p:nvPicPr>
          <p:cNvPr id="10" name="Picture 9"/>
          <p:cNvPicPr>
            <a:picLocks noChangeAspect="1"/>
          </p:cNvPicPr>
          <p:nvPr/>
        </p:nvPicPr>
        <p:blipFill>
          <a:blip r:embed="rId6"/>
          <a:stretch>
            <a:fillRect/>
          </a:stretch>
        </p:blipFill>
        <p:spPr>
          <a:xfrm>
            <a:off x="295774" y="3140968"/>
            <a:ext cx="2703304" cy="2284250"/>
          </a:xfrm>
          <a:prstGeom prst="rect">
            <a:avLst/>
          </a:prstGeom>
        </p:spPr>
      </p:pic>
      <p:pic>
        <p:nvPicPr>
          <p:cNvPr id="11" name="Picture 10"/>
          <p:cNvPicPr>
            <a:picLocks noChangeAspect="1"/>
          </p:cNvPicPr>
          <p:nvPr/>
        </p:nvPicPr>
        <p:blipFill>
          <a:blip r:embed="rId7"/>
          <a:stretch>
            <a:fillRect/>
          </a:stretch>
        </p:blipFill>
        <p:spPr>
          <a:xfrm>
            <a:off x="3240848" y="3212976"/>
            <a:ext cx="2692631" cy="2284250"/>
          </a:xfrm>
          <a:prstGeom prst="rect">
            <a:avLst/>
          </a:prstGeom>
        </p:spPr>
      </p:pic>
      <p:pic>
        <p:nvPicPr>
          <p:cNvPr id="12" name="Picture 11"/>
          <p:cNvPicPr>
            <a:picLocks noChangeAspect="1"/>
          </p:cNvPicPr>
          <p:nvPr/>
        </p:nvPicPr>
        <p:blipFill>
          <a:blip r:embed="rId8"/>
          <a:stretch>
            <a:fillRect/>
          </a:stretch>
        </p:blipFill>
        <p:spPr>
          <a:xfrm>
            <a:off x="6194416" y="3217653"/>
            <a:ext cx="2735323" cy="2284250"/>
          </a:xfrm>
          <a:prstGeom prst="rect">
            <a:avLst/>
          </a:prstGeom>
        </p:spPr>
      </p:pic>
      <p:sp>
        <p:nvSpPr>
          <p:cNvPr id="13" name="TextBox 12"/>
          <p:cNvSpPr txBox="1"/>
          <p:nvPr/>
        </p:nvSpPr>
        <p:spPr>
          <a:xfrm>
            <a:off x="404518" y="5661248"/>
            <a:ext cx="8631978" cy="400110"/>
          </a:xfrm>
          <a:prstGeom prst="rect">
            <a:avLst/>
          </a:prstGeom>
          <a:noFill/>
        </p:spPr>
        <p:txBody>
          <a:bodyPr wrap="none" rtlCol="0">
            <a:spAutoFit/>
          </a:bodyPr>
          <a:lstStyle/>
          <a:p>
            <a:r>
              <a:rPr lang="en-US" sz="2000" dirty="0" smtClean="0"/>
              <a:t>4T has higher dynamic power because of more aggressive read-assist techniques.</a:t>
            </a:r>
            <a:endParaRPr lang="en-US" sz="2000" dirty="0"/>
          </a:p>
        </p:txBody>
      </p:sp>
    </p:spTree>
    <p:extLst>
      <p:ext uri="{BB962C8B-B14F-4D97-AF65-F5344CB8AC3E}">
        <p14:creationId xmlns:p14="http://schemas.microsoft.com/office/powerpoint/2010/main" val="2298050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4T SRAM cell compared with 6T counterpart</a:t>
            </a:r>
          </a:p>
          <a:p>
            <a:pPr lvl="1"/>
            <a:r>
              <a:rPr lang="en-US" dirty="0" smtClean="0"/>
              <a:t>25% smaller layout area</a:t>
            </a:r>
          </a:p>
          <a:p>
            <a:pPr lvl="1"/>
            <a:r>
              <a:rPr lang="en-US" dirty="0" smtClean="0"/>
              <a:t>Our dual-</a:t>
            </a:r>
            <a:r>
              <a:rPr lang="en-US" i="1" dirty="0" err="1" smtClean="0"/>
              <a:t>V</a:t>
            </a:r>
            <a:r>
              <a:rPr lang="en-US" i="1" baseline="-25000" dirty="0" err="1" smtClean="0"/>
              <a:t>t</a:t>
            </a:r>
            <a:r>
              <a:rPr lang="en-US" dirty="0" smtClean="0"/>
              <a:t> design also achieves</a:t>
            </a:r>
          </a:p>
          <a:p>
            <a:pPr lvl="2"/>
            <a:r>
              <a:rPr lang="en-US" dirty="0" smtClean="0"/>
              <a:t>High hold stability due to negligible leakage current of the UVT pull-up transistors</a:t>
            </a:r>
          </a:p>
          <a:p>
            <a:pPr lvl="2"/>
            <a:r>
              <a:rPr lang="en-US" dirty="0" smtClean="0"/>
              <a:t>3.5x smaller leakage power at the nominal </a:t>
            </a:r>
            <a:r>
              <a:rPr lang="en-US" i="1" dirty="0" err="1" smtClean="0"/>
              <a:t>V</a:t>
            </a:r>
            <a:r>
              <a:rPr lang="en-US" i="1" baseline="-25000" dirty="0" err="1" smtClean="0"/>
              <a:t>dd</a:t>
            </a:r>
            <a:endParaRPr lang="en-US" i="1" baseline="-25000" dirty="0" smtClean="0"/>
          </a:p>
          <a:p>
            <a:pPr lvl="2"/>
            <a:r>
              <a:rPr lang="en-US" dirty="0" smtClean="0"/>
              <a:t>But has higher dynamic power because of aggressive read-assist techniques</a:t>
            </a:r>
          </a:p>
          <a:p>
            <a:pPr lvl="2"/>
            <a:r>
              <a:rPr lang="en-US" dirty="0" smtClean="0"/>
              <a:t>Overall:</a:t>
            </a:r>
          </a:p>
          <a:p>
            <a:pPr lvl="3"/>
            <a:r>
              <a:rPr lang="en-US" dirty="0" smtClean="0"/>
              <a:t>For L1 cache: 18% lower energy consumption with 35% higher access frequency</a:t>
            </a:r>
          </a:p>
          <a:p>
            <a:pPr lvl="3"/>
            <a:r>
              <a:rPr lang="en-US" dirty="0"/>
              <a:t>For </a:t>
            </a:r>
            <a:r>
              <a:rPr lang="en-US" dirty="0" smtClean="0"/>
              <a:t>L2 </a:t>
            </a:r>
            <a:r>
              <a:rPr lang="en-US" dirty="0"/>
              <a:t>cache: </a:t>
            </a:r>
            <a:r>
              <a:rPr lang="en-US" dirty="0" smtClean="0"/>
              <a:t>2x </a:t>
            </a:r>
            <a:r>
              <a:rPr lang="en-US" dirty="0"/>
              <a:t>lower energy consumption with </a:t>
            </a:r>
            <a:r>
              <a:rPr lang="en-US" dirty="0" smtClean="0"/>
              <a:t>19% </a:t>
            </a:r>
            <a:r>
              <a:rPr lang="en-US" dirty="0"/>
              <a:t>higher access frequency</a:t>
            </a:r>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20</a:t>
            </a:fld>
            <a:endParaRPr lang="de-DE"/>
          </a:p>
        </p:txBody>
      </p:sp>
    </p:spTree>
    <p:extLst>
      <p:ext uri="{BB962C8B-B14F-4D97-AF65-F5344CB8AC3E}">
        <p14:creationId xmlns:p14="http://schemas.microsoft.com/office/powerpoint/2010/main" val="4169670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21</a:t>
            </a:fld>
            <a:endParaRPr lang="de-DE"/>
          </a:p>
        </p:txBody>
      </p:sp>
      <p:sp>
        <p:nvSpPr>
          <p:cNvPr id="7" name="TextBox 6"/>
          <p:cNvSpPr txBox="1"/>
          <p:nvPr/>
        </p:nvSpPr>
        <p:spPr>
          <a:xfrm>
            <a:off x="2742525" y="2921169"/>
            <a:ext cx="3658950" cy="1015663"/>
          </a:xfrm>
          <a:prstGeom prst="rect">
            <a:avLst/>
          </a:prstGeom>
          <a:noFill/>
        </p:spPr>
        <p:txBody>
          <a:bodyPr wrap="none" rtlCol="0">
            <a:spAutoFit/>
          </a:bodyPr>
          <a:lstStyle/>
          <a:p>
            <a:pPr algn="ctr"/>
            <a:r>
              <a:rPr lang="en-US" sz="6000" dirty="0" smtClean="0">
                <a:solidFill>
                  <a:srgbClr val="002060"/>
                </a:solidFill>
              </a:rPr>
              <a:t>Thank you!</a:t>
            </a:r>
            <a:endParaRPr lang="en-US" sz="6000" dirty="0">
              <a:solidFill>
                <a:srgbClr val="002060"/>
              </a:solidFill>
            </a:endParaRPr>
          </a:p>
        </p:txBody>
      </p:sp>
    </p:spTree>
    <p:extLst>
      <p:ext uri="{BB962C8B-B14F-4D97-AF65-F5344CB8AC3E}">
        <p14:creationId xmlns:p14="http://schemas.microsoft.com/office/powerpoint/2010/main" val="141205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Small area footprint of </a:t>
            </a:r>
            <a:r>
              <a:rPr lang="en-US" dirty="0" smtClean="0"/>
              <a:t>an SRAM cell results in:</a:t>
            </a:r>
          </a:p>
          <a:p>
            <a:pPr lvl="1"/>
            <a:r>
              <a:rPr lang="en-US" dirty="0"/>
              <a:t>High memory density (# of bits per unit area)</a:t>
            </a:r>
          </a:p>
          <a:p>
            <a:pPr lvl="1"/>
            <a:r>
              <a:rPr lang="en-US" dirty="0"/>
              <a:t>Shorter WLs and BLs </a:t>
            </a:r>
            <a:r>
              <a:rPr lang="en-US" dirty="0" smtClean="0">
                <a:sym typeface="Wingdings" panose="05000000000000000000" pitchFamily="2" charset="2"/>
              </a:rPr>
              <a:t></a:t>
            </a:r>
            <a:r>
              <a:rPr lang="en-US" dirty="0" smtClean="0"/>
              <a:t> </a:t>
            </a:r>
            <a:r>
              <a:rPr lang="en-US" dirty="0"/>
              <a:t>smaller wire resistances and capacitances </a:t>
            </a:r>
            <a:r>
              <a:rPr lang="en-US" dirty="0" smtClean="0">
                <a:sym typeface="Wingdings" panose="05000000000000000000" pitchFamily="2" charset="2"/>
              </a:rPr>
              <a:t></a:t>
            </a:r>
            <a:r>
              <a:rPr lang="en-US" dirty="0" smtClean="0"/>
              <a:t> </a:t>
            </a:r>
            <a:r>
              <a:rPr lang="en-US" dirty="0"/>
              <a:t>faster access delays and lower access energy </a:t>
            </a:r>
            <a:r>
              <a:rPr lang="en-US" dirty="0" smtClean="0"/>
              <a:t>consumptions</a:t>
            </a:r>
          </a:p>
          <a:p>
            <a:r>
              <a:rPr lang="en-US" dirty="0"/>
              <a:t>Minimum-size </a:t>
            </a:r>
            <a:r>
              <a:rPr lang="en-US" dirty="0" smtClean="0"/>
              <a:t>transistors are preferred in SRAM cell designs</a:t>
            </a:r>
            <a:endParaRPr lang="en-US" dirty="0"/>
          </a:p>
          <a:p>
            <a:pPr lvl="1"/>
            <a:r>
              <a:rPr lang="en-US" dirty="0"/>
              <a:t>For FinFET </a:t>
            </a:r>
            <a:r>
              <a:rPr lang="en-US" dirty="0" smtClean="0"/>
              <a:t>technology: </a:t>
            </a:r>
            <a:r>
              <a:rPr lang="en-US" dirty="0"/>
              <a:t>single-fin devices</a:t>
            </a:r>
            <a:endParaRPr lang="en-US" dirty="0" smtClean="0"/>
          </a:p>
          <a:p>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2</a:t>
            </a:fld>
            <a:endParaRPr lang="de-DE"/>
          </a:p>
        </p:txBody>
      </p:sp>
    </p:spTree>
    <p:extLst>
      <p:ext uri="{BB962C8B-B14F-4D97-AF65-F5344CB8AC3E}">
        <p14:creationId xmlns:p14="http://schemas.microsoft.com/office/powerpoint/2010/main" val="1614709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284984"/>
            <a:ext cx="8229600" cy="2999806"/>
          </a:xfrm>
        </p:spPr>
        <p:txBody>
          <a:bodyPr>
            <a:normAutofit/>
          </a:bodyPr>
          <a:lstStyle/>
          <a:p>
            <a:r>
              <a:rPr lang="en-US" dirty="0" smtClean="0"/>
              <a:t>Read </a:t>
            </a:r>
            <a:r>
              <a:rPr lang="en-US" dirty="0"/>
              <a:t>stability </a:t>
            </a:r>
            <a:r>
              <a:rPr lang="en-US" dirty="0" smtClean="0"/>
              <a:t>(non-destructive read) requirement:</a:t>
            </a:r>
          </a:p>
          <a:p>
            <a:pPr lvl="1"/>
            <a:r>
              <a:rPr lang="en-US" dirty="0" smtClean="0"/>
              <a:t>During read, </a:t>
            </a:r>
            <a:r>
              <a:rPr lang="en-US" dirty="0"/>
              <a:t>access </a:t>
            </a:r>
            <a:r>
              <a:rPr lang="en-US" dirty="0" smtClean="0"/>
              <a:t>transistor </a:t>
            </a:r>
            <a:r>
              <a:rPr lang="en-US" dirty="0"/>
              <a:t>should be weaker </a:t>
            </a:r>
            <a:r>
              <a:rPr lang="en-US" dirty="0" smtClean="0"/>
              <a:t>than pull-down transistor</a:t>
            </a:r>
          </a:p>
          <a:p>
            <a:r>
              <a:rPr lang="en-US" dirty="0" smtClean="0"/>
              <a:t>Write-ability (</a:t>
            </a:r>
            <a:r>
              <a:rPr lang="en-US" dirty="0"/>
              <a:t>successful </a:t>
            </a:r>
            <a:r>
              <a:rPr lang="en-US" dirty="0" smtClean="0"/>
              <a:t>write) requirement:</a:t>
            </a:r>
          </a:p>
          <a:p>
            <a:pPr lvl="1"/>
            <a:r>
              <a:rPr lang="en-US" dirty="0" smtClean="0"/>
              <a:t>During write, </a:t>
            </a:r>
            <a:r>
              <a:rPr lang="en-US" dirty="0"/>
              <a:t>access </a:t>
            </a:r>
            <a:r>
              <a:rPr lang="en-US" dirty="0" smtClean="0"/>
              <a:t>transistor </a:t>
            </a:r>
            <a:r>
              <a:rPr lang="en-US" dirty="0"/>
              <a:t>should </a:t>
            </a:r>
            <a:r>
              <a:rPr lang="en-US" dirty="0" smtClean="0"/>
              <a:t>be stronger </a:t>
            </a:r>
            <a:r>
              <a:rPr lang="en-US" dirty="0"/>
              <a:t>than pull-up </a:t>
            </a:r>
            <a:r>
              <a:rPr lang="en-US" dirty="0" smtClean="0"/>
              <a:t>transistor</a:t>
            </a:r>
            <a:endParaRPr lang="en-US" dirty="0"/>
          </a:p>
        </p:txBody>
      </p:sp>
      <p:sp>
        <p:nvSpPr>
          <p:cNvPr id="3" name="Title 2"/>
          <p:cNvSpPr>
            <a:spLocks noGrp="1"/>
          </p:cNvSpPr>
          <p:nvPr>
            <p:ph type="title"/>
          </p:nvPr>
        </p:nvSpPr>
        <p:spPr/>
        <p:txBody>
          <a:bodyPr/>
          <a:lstStyle/>
          <a:p>
            <a:r>
              <a:rPr lang="en-US" dirty="0" smtClean="0"/>
              <a:t>Standard 6T SRAM Cell</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3</a:t>
            </a:fld>
            <a:endParaRPr lang="de-DE"/>
          </a:p>
        </p:txBody>
      </p:sp>
      <p:grpSp>
        <p:nvGrpSpPr>
          <p:cNvPr id="9" name="Group 8"/>
          <p:cNvGrpSpPr/>
          <p:nvPr/>
        </p:nvGrpSpPr>
        <p:grpSpPr>
          <a:xfrm>
            <a:off x="426368" y="1172222"/>
            <a:ext cx="8291264" cy="2040754"/>
            <a:chOff x="457200" y="1172222"/>
            <a:chExt cx="8291264" cy="2040754"/>
          </a:xfrm>
        </p:grpSpPr>
        <p:pic>
          <p:nvPicPr>
            <p:cNvPr id="7" name="Picture 6"/>
            <p:cNvPicPr>
              <a:picLocks noChangeAspect="1"/>
            </p:cNvPicPr>
            <p:nvPr/>
          </p:nvPicPr>
          <p:blipFill>
            <a:blip r:embed="rId3"/>
            <a:stretch>
              <a:fillRect/>
            </a:stretch>
          </p:blipFill>
          <p:spPr>
            <a:xfrm>
              <a:off x="457200" y="1172222"/>
              <a:ext cx="4113927" cy="2040754"/>
            </a:xfrm>
            <a:prstGeom prst="rect">
              <a:avLst/>
            </a:prstGeom>
          </p:spPr>
        </p:pic>
        <p:sp>
          <p:nvSpPr>
            <p:cNvPr id="8" name="TextBox 7"/>
            <p:cNvSpPr txBox="1"/>
            <p:nvPr/>
          </p:nvSpPr>
          <p:spPr>
            <a:xfrm>
              <a:off x="4710249" y="1592435"/>
              <a:ext cx="4038215" cy="1200329"/>
            </a:xfrm>
            <a:prstGeom prst="rect">
              <a:avLst/>
            </a:prstGeom>
            <a:noFill/>
          </p:spPr>
          <p:txBody>
            <a:bodyPr wrap="square" rtlCol="0">
              <a:spAutoFit/>
            </a:bodyPr>
            <a:lstStyle/>
            <a:p>
              <a:r>
                <a:rPr lang="en-US" dirty="0" smtClean="0">
                  <a:solidFill>
                    <a:srgbClr val="FF0000"/>
                  </a:solidFill>
                </a:rPr>
                <a:t>M1 -- M4:</a:t>
              </a:r>
              <a:r>
                <a:rPr lang="en-US" dirty="0" smtClean="0"/>
                <a:t> two cross-coupled inverters to </a:t>
              </a:r>
              <a:r>
                <a:rPr lang="en-US" i="1" dirty="0" smtClean="0"/>
                <a:t>statically</a:t>
              </a:r>
              <a:r>
                <a:rPr lang="en-US" dirty="0" smtClean="0"/>
                <a:t> store data.</a:t>
              </a:r>
            </a:p>
            <a:p>
              <a:r>
                <a:rPr lang="en-US" dirty="0" smtClean="0">
                  <a:solidFill>
                    <a:srgbClr val="FF0000"/>
                  </a:solidFill>
                </a:rPr>
                <a:t>M5 &amp; M6:</a:t>
              </a:r>
              <a:r>
                <a:rPr lang="en-US" dirty="0" smtClean="0"/>
                <a:t> access transistors to read from and write into the memory cell</a:t>
              </a:r>
              <a:endParaRPr lang="en-US" dirty="0"/>
            </a:p>
          </p:txBody>
        </p:sp>
      </p:grpSp>
    </p:spTree>
    <p:extLst>
      <p:ext uri="{BB962C8B-B14F-4D97-AF65-F5344CB8AC3E}">
        <p14:creationId xmlns:p14="http://schemas.microsoft.com/office/powerpoint/2010/main" val="173951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SRAM cells which are robust against the increased effect of process variations in advanced technologies are needed</a:t>
            </a:r>
          </a:p>
          <a:p>
            <a:pPr lvl="1"/>
            <a:r>
              <a:rPr lang="en-US" dirty="0" smtClean="0"/>
              <a:t>8T, 9T, 10T, etc. SRAM cells</a:t>
            </a:r>
          </a:p>
          <a:p>
            <a:pPr lvl="2"/>
            <a:r>
              <a:rPr lang="en-US" dirty="0" smtClean="0"/>
              <a:t>Increase the cell area</a:t>
            </a:r>
          </a:p>
          <a:p>
            <a:pPr lvl="1"/>
            <a:r>
              <a:rPr lang="en-US" dirty="0" smtClean="0"/>
              <a:t>The all-single-fin 6T SRAM equipped with assist techniques, operating at low </a:t>
            </a:r>
            <a:r>
              <a:rPr lang="en-US" i="1" dirty="0" err="1" smtClean="0"/>
              <a:t>V</a:t>
            </a:r>
            <a:r>
              <a:rPr lang="en-US" i="1" baseline="-25000" dirty="0" err="1" smtClean="0"/>
              <a:t>dd</a:t>
            </a:r>
            <a:r>
              <a:rPr lang="en-US" dirty="0" smtClean="0"/>
              <a:t> levels</a:t>
            </a:r>
          </a:p>
          <a:p>
            <a:pPr lvl="2"/>
            <a:r>
              <a:rPr lang="en-US" dirty="0" smtClean="0"/>
              <a:t>Adopted by Intel, TSMC, Samsung</a:t>
            </a:r>
          </a:p>
          <a:p>
            <a:pPr lvl="1"/>
            <a:r>
              <a:rPr lang="en-US" dirty="0" smtClean="0"/>
              <a:t>To further reduce the layout area and leakage power of the SRAM cell</a:t>
            </a:r>
          </a:p>
          <a:p>
            <a:pPr lvl="2"/>
            <a:r>
              <a:rPr lang="en-US" dirty="0" smtClean="0"/>
              <a:t>A dual-</a:t>
            </a:r>
            <a:r>
              <a:rPr lang="en-US" i="1" dirty="0" err="1" smtClean="0"/>
              <a:t>V</a:t>
            </a:r>
            <a:r>
              <a:rPr lang="en-US" i="1" baseline="-25000" dirty="0" err="1" smtClean="0"/>
              <a:t>t</a:t>
            </a:r>
            <a:r>
              <a:rPr lang="en-US" dirty="0" smtClean="0"/>
              <a:t> 4T SRAM cell</a:t>
            </a:r>
            <a:endParaRPr lang="en-US" dirty="0"/>
          </a:p>
        </p:txBody>
      </p:sp>
      <p:sp>
        <p:nvSpPr>
          <p:cNvPr id="3" name="Title 2"/>
          <p:cNvSpPr>
            <a:spLocks noGrp="1"/>
          </p:cNvSpPr>
          <p:nvPr>
            <p:ph type="title"/>
          </p:nvPr>
        </p:nvSpPr>
        <p:spPr/>
        <p:txBody>
          <a:bodyPr/>
          <a:lstStyle/>
          <a:p>
            <a:r>
              <a:rPr lang="en-US" dirty="0" smtClean="0"/>
              <a:t>Robust SRAM cells</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4</a:t>
            </a:fld>
            <a:endParaRPr lang="de-DE"/>
          </a:p>
        </p:txBody>
      </p:sp>
    </p:spTree>
    <p:extLst>
      <p:ext uri="{BB962C8B-B14F-4D97-AF65-F5344CB8AC3E}">
        <p14:creationId xmlns:p14="http://schemas.microsoft.com/office/powerpoint/2010/main" val="1189326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3024335"/>
          </a:xfrm>
        </p:spPr>
        <p:txBody>
          <a:bodyPr>
            <a:normAutofit/>
          </a:bodyPr>
          <a:lstStyle/>
          <a:p>
            <a:r>
              <a:rPr lang="en-US" dirty="0" smtClean="0"/>
              <a:t>Based on 4T driverless structure</a:t>
            </a:r>
          </a:p>
          <a:p>
            <a:r>
              <a:rPr lang="en-US" dirty="0" smtClean="0"/>
              <a:t>Dual-</a:t>
            </a:r>
            <a:r>
              <a:rPr lang="en-US" i="1" dirty="0" err="1" smtClean="0"/>
              <a:t>V</a:t>
            </a:r>
            <a:r>
              <a:rPr lang="en-US" i="1" baseline="-25000" dirty="0" err="1" smtClean="0"/>
              <a:t>t</a:t>
            </a:r>
            <a:r>
              <a:rPr lang="en-US" dirty="0" smtClean="0"/>
              <a:t> design:</a:t>
            </a:r>
          </a:p>
          <a:p>
            <a:pPr lvl="1"/>
            <a:r>
              <a:rPr lang="en-US" dirty="0" smtClean="0"/>
              <a:t>Low-</a:t>
            </a:r>
            <a:r>
              <a:rPr lang="en-US" i="1" dirty="0" err="1" smtClean="0"/>
              <a:t>V</a:t>
            </a:r>
            <a:r>
              <a:rPr lang="en-US" i="1" baseline="-25000" dirty="0" err="1"/>
              <a:t>t</a:t>
            </a:r>
            <a:r>
              <a:rPr lang="en-US" dirty="0" smtClean="0"/>
              <a:t> (</a:t>
            </a:r>
            <a:r>
              <a:rPr lang="en-US" dirty="0" smtClean="0">
                <a:solidFill>
                  <a:srgbClr val="FF0000"/>
                </a:solidFill>
              </a:rPr>
              <a:t>LVT</a:t>
            </a:r>
            <a:r>
              <a:rPr lang="en-US" dirty="0" smtClean="0"/>
              <a:t>) devices for access transistors</a:t>
            </a:r>
          </a:p>
          <a:p>
            <a:pPr lvl="1"/>
            <a:r>
              <a:rPr lang="en-US" dirty="0" smtClean="0"/>
              <a:t>Ultra-high-</a:t>
            </a:r>
            <a:r>
              <a:rPr lang="en-US" i="1" dirty="0" err="1" smtClean="0"/>
              <a:t>V</a:t>
            </a:r>
            <a:r>
              <a:rPr lang="en-US" i="1" baseline="-25000" dirty="0" err="1"/>
              <a:t>t</a:t>
            </a:r>
            <a:r>
              <a:rPr lang="en-US" dirty="0" smtClean="0"/>
              <a:t> (</a:t>
            </a:r>
            <a:r>
              <a:rPr lang="en-US" dirty="0" smtClean="0">
                <a:solidFill>
                  <a:srgbClr val="FF0000"/>
                </a:solidFill>
              </a:rPr>
              <a:t>UVT</a:t>
            </a:r>
            <a:r>
              <a:rPr lang="en-US" dirty="0" smtClean="0"/>
              <a:t>) devices for pull-up transistors</a:t>
            </a:r>
          </a:p>
          <a:p>
            <a:pPr lvl="1"/>
            <a:r>
              <a:rPr lang="en-US" dirty="0" smtClean="0"/>
              <a:t>Resolves the low hold stability and high leakage power of previously-published 4T SRAM cells</a:t>
            </a:r>
            <a:endParaRPr lang="en-US" dirty="0"/>
          </a:p>
        </p:txBody>
      </p:sp>
      <p:sp>
        <p:nvSpPr>
          <p:cNvPr id="3" name="Title 2"/>
          <p:cNvSpPr>
            <a:spLocks noGrp="1"/>
          </p:cNvSpPr>
          <p:nvPr>
            <p:ph type="title"/>
          </p:nvPr>
        </p:nvSpPr>
        <p:spPr/>
        <p:txBody>
          <a:bodyPr/>
          <a:lstStyle/>
          <a:p>
            <a:r>
              <a:rPr lang="en-US" dirty="0" smtClean="0"/>
              <a:t>Proposed Dual-</a:t>
            </a:r>
            <a:r>
              <a:rPr lang="en-US" i="1" dirty="0" err="1" smtClean="0"/>
              <a:t>V</a:t>
            </a:r>
            <a:r>
              <a:rPr lang="en-US" i="1" baseline="-25000" dirty="0" err="1" smtClean="0"/>
              <a:t>t</a:t>
            </a:r>
            <a:r>
              <a:rPr lang="en-US" dirty="0" smtClean="0"/>
              <a:t> 4T SRAM Cell</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5</a:t>
            </a:fld>
            <a:endParaRPr lang="de-DE"/>
          </a:p>
        </p:txBody>
      </p:sp>
      <p:pic>
        <p:nvPicPr>
          <p:cNvPr id="8" name="Picture 7"/>
          <p:cNvPicPr>
            <a:picLocks noChangeAspect="1"/>
          </p:cNvPicPr>
          <p:nvPr/>
        </p:nvPicPr>
        <p:blipFill>
          <a:blip r:embed="rId3"/>
          <a:stretch>
            <a:fillRect/>
          </a:stretch>
        </p:blipFill>
        <p:spPr>
          <a:xfrm>
            <a:off x="2446202" y="4221088"/>
            <a:ext cx="4251596" cy="2068880"/>
          </a:xfrm>
          <a:prstGeom prst="rect">
            <a:avLst/>
          </a:prstGeom>
        </p:spPr>
      </p:pic>
    </p:spTree>
    <p:extLst>
      <p:ext uri="{BB962C8B-B14F-4D97-AF65-F5344CB8AC3E}">
        <p14:creationId xmlns:p14="http://schemas.microsoft.com/office/powerpoint/2010/main" val="2488251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Cell Layout</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6</a:t>
            </a:fld>
            <a:endParaRPr lang="de-DE"/>
          </a:p>
        </p:txBody>
      </p:sp>
      <p:pic>
        <p:nvPicPr>
          <p:cNvPr id="8" name="Picture 7"/>
          <p:cNvPicPr>
            <a:picLocks noChangeAspect="1"/>
          </p:cNvPicPr>
          <p:nvPr/>
        </p:nvPicPr>
        <p:blipFill>
          <a:blip r:embed="rId3"/>
          <a:stretch>
            <a:fillRect/>
          </a:stretch>
        </p:blipFill>
        <p:spPr>
          <a:xfrm>
            <a:off x="4471343" y="1348627"/>
            <a:ext cx="3882806" cy="1681323"/>
          </a:xfrm>
          <a:prstGeom prst="rect">
            <a:avLst/>
          </a:prstGeom>
        </p:spPr>
      </p:pic>
      <p:pic>
        <p:nvPicPr>
          <p:cNvPr id="9" name="Picture 8"/>
          <p:cNvPicPr>
            <a:picLocks noChangeAspect="1"/>
          </p:cNvPicPr>
          <p:nvPr/>
        </p:nvPicPr>
        <p:blipFill>
          <a:blip r:embed="rId4"/>
          <a:stretch>
            <a:fillRect/>
          </a:stretch>
        </p:blipFill>
        <p:spPr>
          <a:xfrm>
            <a:off x="457200" y="1348627"/>
            <a:ext cx="3882807" cy="1981495"/>
          </a:xfrm>
          <a:prstGeom prst="rect">
            <a:avLst/>
          </a:prstGeom>
        </p:spPr>
      </p:pic>
      <p:pic>
        <p:nvPicPr>
          <p:cNvPr id="10" name="Picture 9"/>
          <p:cNvPicPr>
            <a:picLocks noChangeAspect="1"/>
          </p:cNvPicPr>
          <p:nvPr/>
        </p:nvPicPr>
        <p:blipFill>
          <a:blip r:embed="rId5"/>
          <a:stretch>
            <a:fillRect/>
          </a:stretch>
        </p:blipFill>
        <p:spPr>
          <a:xfrm>
            <a:off x="457200" y="3618154"/>
            <a:ext cx="2666269" cy="2288265"/>
          </a:xfrm>
          <a:prstGeom prst="rect">
            <a:avLst/>
          </a:prstGeom>
        </p:spPr>
      </p:pic>
      <p:pic>
        <p:nvPicPr>
          <p:cNvPr id="11" name="Picture 10"/>
          <p:cNvPicPr>
            <a:picLocks noChangeAspect="1"/>
          </p:cNvPicPr>
          <p:nvPr/>
        </p:nvPicPr>
        <p:blipFill>
          <a:blip r:embed="rId6"/>
          <a:stretch>
            <a:fillRect/>
          </a:stretch>
        </p:blipFill>
        <p:spPr>
          <a:xfrm>
            <a:off x="5724128" y="970436"/>
            <a:ext cx="3312368" cy="370332"/>
          </a:xfrm>
          <a:prstGeom prst="rect">
            <a:avLst/>
          </a:prstGeom>
        </p:spPr>
      </p:pic>
      <mc:AlternateContent xmlns:mc="http://schemas.openxmlformats.org/markup-compatibility/2006" xmlns:a14="http://schemas.microsoft.com/office/drawing/2010/main">
        <mc:Choice Requires="a14">
          <p:graphicFrame>
            <p:nvGraphicFramePr>
              <p:cNvPr id="12" name="Table 11"/>
              <p:cNvGraphicFramePr>
                <a:graphicFrameLocks noGrp="1"/>
              </p:cNvGraphicFramePr>
              <p:nvPr>
                <p:extLst>
                  <p:ext uri="{D42A27DB-BD31-4B8C-83A1-F6EECF244321}">
                    <p14:modId xmlns:p14="http://schemas.microsoft.com/office/powerpoint/2010/main" val="2853194457"/>
                  </p:ext>
                </p:extLst>
              </p:nvPr>
            </p:nvGraphicFramePr>
            <p:xfrm>
              <a:off x="4067945" y="3933056"/>
              <a:ext cx="4680519" cy="1483360"/>
            </p:xfrm>
            <a:graphic>
              <a:graphicData uri="http://schemas.openxmlformats.org/drawingml/2006/table">
                <a:tbl>
                  <a:tblPr firstRow="1" bandRow="1">
                    <a:tableStyleId>{5C22544A-7EE6-4342-B048-85BDC9FD1C3A}</a:tableStyleId>
                  </a:tblPr>
                  <a:tblGrid>
                    <a:gridCol w="1560173"/>
                    <a:gridCol w="1560173"/>
                    <a:gridCol w="1560173"/>
                  </a:tblGrid>
                  <a:tr h="370840">
                    <a:tc>
                      <a:txBody>
                        <a:bodyPr/>
                        <a:lstStyle/>
                        <a:p>
                          <a:r>
                            <a:rPr lang="en-US" dirty="0" smtClean="0"/>
                            <a:t>Cell</a:t>
                          </a:r>
                          <a:endParaRPr lang="en-US" dirty="0"/>
                        </a:p>
                      </a:txBody>
                      <a:tcPr/>
                    </a:tc>
                    <a:tc>
                      <a:txBody>
                        <a:bodyPr/>
                        <a:lstStyle/>
                        <a:p>
                          <a:r>
                            <a:rPr lang="en-US" dirty="0" smtClean="0"/>
                            <a:t>Area</a:t>
                          </a:r>
                          <a:endParaRPr lang="en-US" dirty="0"/>
                        </a:p>
                      </a:txBody>
                      <a:tcPr/>
                    </a:tc>
                    <a:tc>
                      <a:txBody>
                        <a:bodyPr/>
                        <a:lstStyle/>
                        <a:p>
                          <a:r>
                            <a:rPr lang="en-US" dirty="0" smtClean="0"/>
                            <a:t>Aspect Ratio</a:t>
                          </a:r>
                          <a:endParaRPr lang="en-US" dirty="0"/>
                        </a:p>
                      </a:txBody>
                      <a:tcPr/>
                    </a:tc>
                  </a:tr>
                  <a:tr h="370840">
                    <a:tc>
                      <a:txBody>
                        <a:bodyPr/>
                        <a:lstStyle/>
                        <a:p>
                          <a:r>
                            <a:rPr lang="en-US" dirty="0" smtClean="0"/>
                            <a:t>6T</a:t>
                          </a:r>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10×</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𝑀</m:t>
                                            </m:r>
                                          </m:sub>
                                        </m:sSub>
                                      </m:e>
                                    </m:d>
                                  </m:e>
                                  <m:sup>
                                    <m:r>
                                      <a:rPr lang="en-US" b="0" i="1" smtClean="0">
                                        <a:latin typeface="Cambria Math" panose="02040503050406030204" pitchFamily="18" charset="0"/>
                                      </a:rPr>
                                      <m:t>2</m:t>
                                    </m:r>
                                  </m:sup>
                                </m:sSup>
                              </m:oMath>
                            </m:oMathPara>
                          </a14:m>
                          <a:endParaRPr lang="en-US" dirty="0"/>
                        </a:p>
                      </a:txBody>
                      <a:tcPr/>
                    </a:tc>
                    <a:tc>
                      <a:txBody>
                        <a:bodyPr/>
                        <a:lstStyle/>
                        <a:p>
                          <a:r>
                            <a:rPr lang="en-US" dirty="0" smtClean="0"/>
                            <a:t>0.4</a:t>
                          </a:r>
                          <a:endParaRPr lang="en-US" dirty="0"/>
                        </a:p>
                      </a:txBody>
                      <a:tcPr/>
                    </a:tc>
                  </a:tr>
                  <a:tr h="370840">
                    <a:tc>
                      <a:txBody>
                        <a:bodyPr/>
                        <a:lstStyle/>
                        <a:p>
                          <a:r>
                            <a:rPr lang="en-US" dirty="0" smtClean="0"/>
                            <a:t>4T [1]</a:t>
                          </a:r>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7.5×</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𝑀</m:t>
                                            </m:r>
                                          </m:sub>
                                        </m:sSub>
                                      </m:e>
                                    </m:d>
                                  </m:e>
                                  <m:sup>
                                    <m:r>
                                      <a:rPr lang="en-US" b="0" i="1" smtClean="0">
                                        <a:latin typeface="Cambria Math" panose="02040503050406030204" pitchFamily="18" charset="0"/>
                                      </a:rPr>
                                      <m:t>2</m:t>
                                    </m:r>
                                  </m:sup>
                                </m:sSup>
                              </m:oMath>
                            </m:oMathPara>
                          </a14:m>
                          <a:endParaRPr lang="en-US" dirty="0"/>
                        </a:p>
                      </a:txBody>
                      <a:tcPr/>
                    </a:tc>
                    <a:tc>
                      <a:txBody>
                        <a:bodyPr/>
                        <a:lstStyle/>
                        <a:p>
                          <a:r>
                            <a:rPr lang="en-US" dirty="0" smtClean="0"/>
                            <a:t>0.3</a:t>
                          </a:r>
                          <a:endParaRPr lang="en-US" dirty="0"/>
                        </a:p>
                      </a:txBody>
                      <a:tcPr/>
                    </a:tc>
                  </a:tr>
                  <a:tr h="370840">
                    <a:tc>
                      <a:txBody>
                        <a:bodyPr/>
                        <a:lstStyle/>
                        <a:p>
                          <a:r>
                            <a:rPr lang="en-US" dirty="0" smtClean="0"/>
                            <a:t>4T (ours)</a:t>
                          </a:r>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7.5×</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𝑃</m:t>
                                            </m:r>
                                          </m:e>
                                          <m:sub>
                                            <m:r>
                                              <a:rPr lang="en-US" b="0" i="1" smtClean="0">
                                                <a:latin typeface="Cambria Math" panose="02040503050406030204" pitchFamily="18" charset="0"/>
                                              </a:rPr>
                                              <m:t>𝑀</m:t>
                                            </m:r>
                                          </m:sub>
                                        </m:sSub>
                                      </m:e>
                                    </m:d>
                                  </m:e>
                                  <m:sup>
                                    <m:r>
                                      <a:rPr lang="en-US" b="0" i="1" smtClean="0">
                                        <a:latin typeface="Cambria Math" panose="02040503050406030204" pitchFamily="18" charset="0"/>
                                      </a:rPr>
                                      <m:t>2</m:t>
                                    </m:r>
                                  </m:sup>
                                </m:sSup>
                              </m:oMath>
                            </m:oMathPara>
                          </a14:m>
                          <a:endParaRPr lang="en-US" dirty="0"/>
                        </a:p>
                      </a:txBody>
                      <a:tcPr/>
                    </a:tc>
                    <a:tc>
                      <a:txBody>
                        <a:bodyPr/>
                        <a:lstStyle/>
                        <a:p>
                          <a:r>
                            <a:rPr lang="en-US" dirty="0" smtClean="0"/>
                            <a:t>0.83</a:t>
                          </a:r>
                          <a:endParaRPr lang="en-US" dirty="0"/>
                        </a:p>
                      </a:txBody>
                      <a:tcPr/>
                    </a:tc>
                  </a:tr>
                </a:tbl>
              </a:graphicData>
            </a:graphic>
          </p:graphicFrame>
        </mc:Choice>
        <mc:Fallback xmlns="">
          <p:graphicFrame>
            <p:nvGraphicFramePr>
              <p:cNvPr id="12" name="Table 11"/>
              <p:cNvGraphicFramePr>
                <a:graphicFrameLocks noGrp="1"/>
              </p:cNvGraphicFramePr>
              <p:nvPr>
                <p:extLst>
                  <p:ext uri="{D42A27DB-BD31-4B8C-83A1-F6EECF244321}">
                    <p14:modId xmlns:p14="http://schemas.microsoft.com/office/powerpoint/2010/main" val="2853194457"/>
                  </p:ext>
                </p:extLst>
              </p:nvPr>
            </p:nvGraphicFramePr>
            <p:xfrm>
              <a:off x="4067945" y="3933056"/>
              <a:ext cx="4680519" cy="1483360"/>
            </p:xfrm>
            <a:graphic>
              <a:graphicData uri="http://schemas.openxmlformats.org/drawingml/2006/table">
                <a:tbl>
                  <a:tblPr firstRow="1" bandRow="1">
                    <a:tableStyleId>{5C22544A-7EE6-4342-B048-85BDC9FD1C3A}</a:tableStyleId>
                  </a:tblPr>
                  <a:tblGrid>
                    <a:gridCol w="1560173"/>
                    <a:gridCol w="1560173"/>
                    <a:gridCol w="1560173"/>
                  </a:tblGrid>
                  <a:tr h="370840">
                    <a:tc>
                      <a:txBody>
                        <a:bodyPr/>
                        <a:lstStyle/>
                        <a:p>
                          <a:r>
                            <a:rPr lang="en-US" dirty="0" smtClean="0"/>
                            <a:t>Cell</a:t>
                          </a:r>
                          <a:endParaRPr lang="en-US" dirty="0"/>
                        </a:p>
                      </a:txBody>
                      <a:tcPr/>
                    </a:tc>
                    <a:tc>
                      <a:txBody>
                        <a:bodyPr/>
                        <a:lstStyle/>
                        <a:p>
                          <a:r>
                            <a:rPr lang="en-US" dirty="0" smtClean="0"/>
                            <a:t>Area</a:t>
                          </a:r>
                          <a:endParaRPr lang="en-US" dirty="0"/>
                        </a:p>
                      </a:txBody>
                      <a:tcPr/>
                    </a:tc>
                    <a:tc>
                      <a:txBody>
                        <a:bodyPr/>
                        <a:lstStyle/>
                        <a:p>
                          <a:r>
                            <a:rPr lang="en-US" dirty="0" smtClean="0"/>
                            <a:t>Aspect Ratio</a:t>
                          </a:r>
                          <a:endParaRPr lang="en-US" dirty="0"/>
                        </a:p>
                      </a:txBody>
                      <a:tcPr/>
                    </a:tc>
                  </a:tr>
                  <a:tr h="370840">
                    <a:tc>
                      <a:txBody>
                        <a:bodyPr/>
                        <a:lstStyle/>
                        <a:p>
                          <a:r>
                            <a:rPr lang="en-US" dirty="0" smtClean="0"/>
                            <a:t>6T</a:t>
                          </a:r>
                          <a:endParaRPr lang="en-US" dirty="0"/>
                        </a:p>
                      </a:txBody>
                      <a:tcPr/>
                    </a:tc>
                    <a:tc>
                      <a:txBody>
                        <a:bodyPr/>
                        <a:lstStyle/>
                        <a:p>
                          <a:endParaRPr lang="en-US"/>
                        </a:p>
                      </a:txBody>
                      <a:tcPr>
                        <a:blipFill rotWithShape="0">
                          <a:blip r:embed="rId7"/>
                          <a:stretch>
                            <a:fillRect l="-100000" t="-108197" r="-101167" b="-224590"/>
                          </a:stretch>
                        </a:blipFill>
                      </a:tcPr>
                    </a:tc>
                    <a:tc>
                      <a:txBody>
                        <a:bodyPr/>
                        <a:lstStyle/>
                        <a:p>
                          <a:r>
                            <a:rPr lang="en-US" dirty="0" smtClean="0"/>
                            <a:t>0.4</a:t>
                          </a:r>
                          <a:endParaRPr lang="en-US" dirty="0"/>
                        </a:p>
                      </a:txBody>
                      <a:tcPr/>
                    </a:tc>
                  </a:tr>
                  <a:tr h="370840">
                    <a:tc>
                      <a:txBody>
                        <a:bodyPr/>
                        <a:lstStyle/>
                        <a:p>
                          <a:r>
                            <a:rPr lang="en-US" dirty="0" smtClean="0"/>
                            <a:t>4T [1]</a:t>
                          </a:r>
                          <a:endParaRPr lang="en-US" dirty="0"/>
                        </a:p>
                      </a:txBody>
                      <a:tcPr/>
                    </a:tc>
                    <a:tc>
                      <a:txBody>
                        <a:bodyPr/>
                        <a:lstStyle/>
                        <a:p>
                          <a:endParaRPr lang="en-US"/>
                        </a:p>
                      </a:txBody>
                      <a:tcPr>
                        <a:blipFill rotWithShape="0">
                          <a:blip r:embed="rId7"/>
                          <a:stretch>
                            <a:fillRect l="-100000" t="-208197" r="-101167" b="-124590"/>
                          </a:stretch>
                        </a:blipFill>
                      </a:tcPr>
                    </a:tc>
                    <a:tc>
                      <a:txBody>
                        <a:bodyPr/>
                        <a:lstStyle/>
                        <a:p>
                          <a:r>
                            <a:rPr lang="en-US" dirty="0" smtClean="0"/>
                            <a:t>0.3</a:t>
                          </a:r>
                          <a:endParaRPr lang="en-US" dirty="0"/>
                        </a:p>
                      </a:txBody>
                      <a:tcPr/>
                    </a:tc>
                  </a:tr>
                  <a:tr h="370840">
                    <a:tc>
                      <a:txBody>
                        <a:bodyPr/>
                        <a:lstStyle/>
                        <a:p>
                          <a:r>
                            <a:rPr lang="en-US" dirty="0" smtClean="0"/>
                            <a:t>4T (ours)</a:t>
                          </a:r>
                          <a:endParaRPr lang="en-US" dirty="0"/>
                        </a:p>
                      </a:txBody>
                      <a:tcPr/>
                    </a:tc>
                    <a:tc>
                      <a:txBody>
                        <a:bodyPr/>
                        <a:lstStyle/>
                        <a:p>
                          <a:endParaRPr lang="en-US"/>
                        </a:p>
                      </a:txBody>
                      <a:tcPr>
                        <a:blipFill rotWithShape="0">
                          <a:blip r:embed="rId7"/>
                          <a:stretch>
                            <a:fillRect l="-100000" t="-308197" r="-101167" b="-24590"/>
                          </a:stretch>
                        </a:blipFill>
                      </a:tcPr>
                    </a:tc>
                    <a:tc>
                      <a:txBody>
                        <a:bodyPr/>
                        <a:lstStyle/>
                        <a:p>
                          <a:r>
                            <a:rPr lang="en-US" dirty="0" smtClean="0"/>
                            <a:t>0.83</a:t>
                          </a:r>
                          <a:endParaRPr lang="en-US" dirty="0"/>
                        </a:p>
                      </a:txBody>
                      <a:tcPr/>
                    </a:tc>
                  </a:tr>
                </a:tbl>
              </a:graphicData>
            </a:graphic>
          </p:graphicFrame>
        </mc:Fallback>
      </mc:AlternateContent>
      <p:sp>
        <p:nvSpPr>
          <p:cNvPr id="13" name="TextBox 12"/>
          <p:cNvSpPr txBox="1"/>
          <p:nvPr/>
        </p:nvSpPr>
        <p:spPr>
          <a:xfrm>
            <a:off x="457200" y="908720"/>
            <a:ext cx="490840" cy="461665"/>
          </a:xfrm>
          <a:prstGeom prst="rect">
            <a:avLst/>
          </a:prstGeom>
          <a:noFill/>
        </p:spPr>
        <p:txBody>
          <a:bodyPr wrap="none" rtlCol="0">
            <a:spAutoFit/>
          </a:bodyPr>
          <a:lstStyle/>
          <a:p>
            <a:r>
              <a:rPr lang="en-US" sz="2400" b="1" dirty="0" smtClean="0"/>
              <a:t>6T</a:t>
            </a:r>
            <a:endParaRPr lang="en-US" sz="2400" b="1" dirty="0"/>
          </a:p>
        </p:txBody>
      </p:sp>
      <p:sp>
        <p:nvSpPr>
          <p:cNvPr id="14" name="TextBox 13"/>
          <p:cNvSpPr txBox="1"/>
          <p:nvPr/>
        </p:nvSpPr>
        <p:spPr>
          <a:xfrm>
            <a:off x="4471343" y="908720"/>
            <a:ext cx="915635" cy="461665"/>
          </a:xfrm>
          <a:prstGeom prst="rect">
            <a:avLst/>
          </a:prstGeom>
          <a:noFill/>
        </p:spPr>
        <p:txBody>
          <a:bodyPr wrap="none" rtlCol="0">
            <a:spAutoFit/>
          </a:bodyPr>
          <a:lstStyle/>
          <a:p>
            <a:r>
              <a:rPr lang="en-US" sz="2400" b="1" dirty="0" smtClean="0"/>
              <a:t>4T [1]</a:t>
            </a:r>
            <a:endParaRPr lang="en-US" sz="2400" b="1" dirty="0"/>
          </a:p>
        </p:txBody>
      </p:sp>
      <p:sp>
        <p:nvSpPr>
          <p:cNvPr id="15" name="TextBox 14"/>
          <p:cNvSpPr txBox="1"/>
          <p:nvPr/>
        </p:nvSpPr>
        <p:spPr>
          <a:xfrm>
            <a:off x="457200" y="3186106"/>
            <a:ext cx="1312603" cy="461665"/>
          </a:xfrm>
          <a:prstGeom prst="rect">
            <a:avLst/>
          </a:prstGeom>
          <a:noFill/>
        </p:spPr>
        <p:txBody>
          <a:bodyPr wrap="none" rtlCol="0">
            <a:spAutoFit/>
          </a:bodyPr>
          <a:lstStyle/>
          <a:p>
            <a:r>
              <a:rPr lang="en-US" sz="2400" b="1" dirty="0" smtClean="0"/>
              <a:t>4T (ours)</a:t>
            </a:r>
            <a:endParaRPr lang="en-US" sz="2400" b="1" dirty="0"/>
          </a:p>
        </p:txBody>
      </p:sp>
      <p:sp>
        <p:nvSpPr>
          <p:cNvPr id="16" name="TextBox 15"/>
          <p:cNvSpPr txBox="1"/>
          <p:nvPr/>
        </p:nvSpPr>
        <p:spPr>
          <a:xfrm>
            <a:off x="4513232" y="5674831"/>
            <a:ext cx="2074992" cy="461665"/>
          </a:xfrm>
          <a:prstGeom prst="rect">
            <a:avLst/>
          </a:prstGeom>
          <a:noFill/>
          <a:ln>
            <a:solidFill>
              <a:srgbClr val="0070C0"/>
            </a:solidFill>
          </a:ln>
        </p:spPr>
        <p:txBody>
          <a:bodyPr wrap="none" rtlCol="0">
            <a:spAutoFit/>
          </a:bodyPr>
          <a:lstStyle/>
          <a:p>
            <a:r>
              <a:rPr lang="en-US" sz="2400" i="1" dirty="0" smtClean="0"/>
              <a:t>P</a:t>
            </a:r>
            <a:r>
              <a:rPr lang="en-US" sz="2400" i="1" baseline="-25000" dirty="0" smtClean="0"/>
              <a:t>M</a:t>
            </a:r>
            <a:r>
              <a:rPr lang="en-US" sz="2400" dirty="0" smtClean="0"/>
              <a:t>: metal pitch</a:t>
            </a:r>
            <a:endParaRPr lang="en-US" sz="2400" dirty="0"/>
          </a:p>
        </p:txBody>
      </p:sp>
      <p:sp>
        <p:nvSpPr>
          <p:cNvPr id="17" name="TextBox 16"/>
          <p:cNvSpPr txBox="1"/>
          <p:nvPr/>
        </p:nvSpPr>
        <p:spPr>
          <a:xfrm>
            <a:off x="179512" y="5781164"/>
            <a:ext cx="4104456" cy="600164"/>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[1</a:t>
            </a:r>
            <a:r>
              <a:rPr lang="en-US" sz="1100" dirty="0">
                <a:latin typeface="Times New Roman" panose="02020603050405020304" pitchFamily="18" charset="0"/>
                <a:cs typeface="Times New Roman" panose="02020603050405020304" pitchFamily="18" charset="0"/>
              </a:rPr>
              <a:t>] M.-L. Fan et al., “Comparison of 4T and 6T FinFET SRAM </a:t>
            </a:r>
            <a:r>
              <a:rPr lang="en-US" sz="1100" dirty="0" smtClean="0">
                <a:latin typeface="Times New Roman" panose="02020603050405020304" pitchFamily="18" charset="0"/>
                <a:cs typeface="Times New Roman" panose="02020603050405020304" pitchFamily="18" charset="0"/>
              </a:rPr>
              <a:t>Cells for </a:t>
            </a:r>
            <a:r>
              <a:rPr lang="en-US" sz="1100" dirty="0">
                <a:latin typeface="Times New Roman" panose="02020603050405020304" pitchFamily="18" charset="0"/>
                <a:cs typeface="Times New Roman" panose="02020603050405020304" pitchFamily="18" charset="0"/>
              </a:rPr>
              <a:t>Subthreshold Operation Considering Variability—A </a:t>
            </a:r>
            <a:r>
              <a:rPr lang="en-US" sz="1100" dirty="0" smtClean="0">
                <a:latin typeface="Times New Roman" panose="02020603050405020304" pitchFamily="18" charset="0"/>
                <a:cs typeface="Times New Roman" panose="02020603050405020304" pitchFamily="18" charset="0"/>
              </a:rPr>
              <a:t>Model-Based Approach</a:t>
            </a:r>
            <a:r>
              <a:rPr lang="en-US" sz="1100" dirty="0">
                <a:latin typeface="Times New Roman" panose="02020603050405020304" pitchFamily="18" charset="0"/>
                <a:cs typeface="Times New Roman" panose="02020603050405020304" pitchFamily="18" charset="0"/>
              </a:rPr>
              <a:t>,” IEEE Transactions on Electron </a:t>
            </a:r>
            <a:r>
              <a:rPr lang="en-US" sz="1100" dirty="0" smtClean="0">
                <a:latin typeface="Times New Roman" panose="02020603050405020304" pitchFamily="18" charset="0"/>
                <a:cs typeface="Times New Roman" panose="02020603050405020304" pitchFamily="18" charset="0"/>
              </a:rPr>
              <a:t>Devices, March </a:t>
            </a:r>
            <a:r>
              <a:rPr lang="en-US" sz="1100" dirty="0">
                <a:latin typeface="Times New Roman" panose="02020603050405020304" pitchFamily="18" charset="0"/>
                <a:cs typeface="Times New Roman" panose="02020603050405020304" pitchFamily="18" charset="0"/>
              </a:rPr>
              <a:t>2011.</a:t>
            </a:r>
          </a:p>
        </p:txBody>
      </p:sp>
      <p:sp>
        <p:nvSpPr>
          <p:cNvPr id="18" name="TextBox 17"/>
          <p:cNvSpPr txBox="1"/>
          <p:nvPr/>
        </p:nvSpPr>
        <p:spPr>
          <a:xfrm>
            <a:off x="7560840" y="5550331"/>
            <a:ext cx="1475656" cy="830997"/>
          </a:xfrm>
          <a:prstGeom prst="rect">
            <a:avLst/>
          </a:prstGeom>
          <a:noFill/>
        </p:spPr>
        <p:txBody>
          <a:bodyPr wrap="square" rtlCol="0">
            <a:spAutoFit/>
          </a:bodyPr>
          <a:lstStyle/>
          <a:p>
            <a:r>
              <a:rPr lang="en-US" sz="2400" dirty="0" smtClean="0"/>
              <a:t>Closer to a </a:t>
            </a:r>
            <a:r>
              <a:rPr lang="en-US" sz="2400" i="1" dirty="0" smtClean="0"/>
              <a:t>square</a:t>
            </a:r>
            <a:endParaRPr lang="en-US" sz="2400" dirty="0"/>
          </a:p>
        </p:txBody>
      </p:sp>
      <p:sp>
        <p:nvSpPr>
          <p:cNvPr id="20" name="Oval 19"/>
          <p:cNvSpPr/>
          <p:nvPr/>
        </p:nvSpPr>
        <p:spPr>
          <a:xfrm>
            <a:off x="7092280" y="5056376"/>
            <a:ext cx="792088" cy="432048"/>
          </a:xfrm>
          <a:prstGeom prst="ellipse">
            <a:avLst/>
          </a:prstGeom>
          <a:noFill/>
          <a:ln w="317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22" name="Straight Arrow Connector 21"/>
          <p:cNvCxnSpPr/>
          <p:nvPr/>
        </p:nvCxnSpPr>
        <p:spPr>
          <a:xfrm>
            <a:off x="7380312" y="5488424"/>
            <a:ext cx="180020"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355976" y="2996952"/>
            <a:ext cx="4137914" cy="830997"/>
          </a:xfrm>
          <a:prstGeom prst="rect">
            <a:avLst/>
          </a:prstGeom>
          <a:noFill/>
          <a:ln>
            <a:solidFill>
              <a:srgbClr val="0070C0"/>
            </a:solidFill>
          </a:ln>
        </p:spPr>
        <p:txBody>
          <a:bodyPr wrap="square" rtlCol="0">
            <a:spAutoFit/>
          </a:bodyPr>
          <a:lstStyle/>
          <a:p>
            <a:r>
              <a:rPr lang="en-US" sz="2400" i="1" dirty="0" smtClean="0"/>
              <a:t>4T is 25% smaller than 6T (using only single-fin devices)</a:t>
            </a:r>
            <a:endParaRPr lang="en-US" sz="2400" dirty="0"/>
          </a:p>
        </p:txBody>
      </p:sp>
    </p:spTree>
    <p:extLst>
      <p:ext uri="{BB962C8B-B14F-4D97-AF65-F5344CB8AC3E}">
        <p14:creationId xmlns:p14="http://schemas.microsoft.com/office/powerpoint/2010/main" val="3308418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stretch>
            <a:fillRect/>
          </a:stretch>
        </p:blipFill>
        <p:spPr>
          <a:xfrm>
            <a:off x="176388" y="3501008"/>
            <a:ext cx="5043684" cy="2591846"/>
          </a:xfrm>
          <a:prstGeom prst="rect">
            <a:avLst/>
          </a:prstGeom>
        </p:spPr>
      </p:pic>
      <p:sp>
        <p:nvSpPr>
          <p:cNvPr id="2" name="Content Placeholder 1"/>
          <p:cNvSpPr>
            <a:spLocks noGrp="1"/>
          </p:cNvSpPr>
          <p:nvPr>
            <p:ph idx="1"/>
          </p:nvPr>
        </p:nvSpPr>
        <p:spPr>
          <a:xfrm>
            <a:off x="457200" y="1196753"/>
            <a:ext cx="8229600" cy="2448272"/>
          </a:xfrm>
        </p:spPr>
        <p:txBody>
          <a:bodyPr>
            <a:normAutofit fontScale="92500" lnSpcReduction="20000"/>
          </a:bodyPr>
          <a:lstStyle/>
          <a:p>
            <a:r>
              <a:rPr lang="en-US" dirty="0" smtClean="0"/>
              <a:t>4T is a semi-static memory cell</a:t>
            </a:r>
          </a:p>
          <a:p>
            <a:pPr lvl="1"/>
            <a:r>
              <a:rPr lang="en-US" dirty="0" smtClean="0"/>
              <a:t>UVT devices are extremely low leakage.</a:t>
            </a:r>
          </a:p>
          <a:p>
            <a:pPr lvl="1"/>
            <a:r>
              <a:rPr lang="en-US" dirty="0" err="1" smtClean="0"/>
              <a:t>Bitlines</a:t>
            </a:r>
            <a:r>
              <a:rPr lang="en-US" dirty="0" smtClean="0"/>
              <a:t> are 0 during hold operation.</a:t>
            </a:r>
          </a:p>
          <a:p>
            <a:pPr lvl="1"/>
            <a:r>
              <a:rPr lang="en-US" dirty="0" smtClean="0"/>
              <a:t>Higher leakage current of (LVT) access transistors than that of (UVT) pull-up transistors, keeps the dynamic node discharged during hold.</a:t>
            </a:r>
          </a:p>
        </p:txBody>
      </p:sp>
      <p:sp>
        <p:nvSpPr>
          <p:cNvPr id="3" name="Title 2"/>
          <p:cNvSpPr>
            <a:spLocks noGrp="1"/>
          </p:cNvSpPr>
          <p:nvPr>
            <p:ph type="title"/>
          </p:nvPr>
        </p:nvSpPr>
        <p:spPr/>
        <p:txBody>
          <a:bodyPr/>
          <a:lstStyle/>
          <a:p>
            <a:r>
              <a:rPr lang="en-US" dirty="0" smtClean="0"/>
              <a:t>Hold Operation</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dirty="0" smtClean="0"/>
              <a:t>Alireza </a:t>
            </a:r>
            <a:r>
              <a:rPr lang="en-US" dirty="0" err="1" smtClean="0"/>
              <a:t>Shafaei</a:t>
            </a:r>
            <a:r>
              <a:rPr lang="en-US" dirty="0" smtClean="0"/>
              <a:t> and </a:t>
            </a:r>
            <a:r>
              <a:rPr lang="en-US" dirty="0" err="1" smtClean="0"/>
              <a:t>Massoud</a:t>
            </a:r>
            <a:r>
              <a:rPr lang="en-US" dirty="0" smtClean="0"/>
              <a:t> </a:t>
            </a:r>
            <a:r>
              <a:rPr lang="en-US" dirty="0" err="1" smtClean="0"/>
              <a:t>Pedram</a:t>
            </a:r>
            <a:endParaRPr lang="en-US" dirty="0" smtClean="0"/>
          </a:p>
          <a:p>
            <a:r>
              <a:rPr lang="en-US" dirty="0"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7</a:t>
            </a:fld>
            <a:endParaRPr lang="de-DE"/>
          </a:p>
        </p:txBody>
      </p:sp>
      <p:sp>
        <p:nvSpPr>
          <p:cNvPr id="10" name="TextBox 9"/>
          <p:cNvSpPr txBox="1"/>
          <p:nvPr/>
        </p:nvSpPr>
        <p:spPr>
          <a:xfrm>
            <a:off x="5292080" y="3827435"/>
            <a:ext cx="3643116" cy="1938992"/>
          </a:xfrm>
          <a:prstGeom prst="rect">
            <a:avLst/>
          </a:prstGeom>
          <a:noFill/>
        </p:spPr>
        <p:txBody>
          <a:bodyPr wrap="square" rtlCol="0">
            <a:spAutoFit/>
          </a:bodyPr>
          <a:lstStyle/>
          <a:p>
            <a:r>
              <a:rPr lang="en-US" sz="2400" dirty="0" smtClean="0"/>
              <a:t>For a 4T SRAM storing bit 0:</a:t>
            </a:r>
          </a:p>
          <a:p>
            <a:pPr marL="434340" indent="-342900">
              <a:buFont typeface="Wingdings" panose="05000000000000000000" pitchFamily="2" charset="2"/>
              <a:buChar char="§"/>
            </a:pPr>
            <a:r>
              <a:rPr lang="en-US" sz="2400" dirty="0" smtClean="0"/>
              <a:t>Q floats (a </a:t>
            </a:r>
            <a:r>
              <a:rPr lang="en-US" sz="2400" dirty="0" smtClean="0">
                <a:solidFill>
                  <a:srgbClr val="FF0000"/>
                </a:solidFill>
              </a:rPr>
              <a:t>dynamic</a:t>
            </a:r>
            <a:r>
              <a:rPr lang="en-US" sz="2400" dirty="0" smtClean="0"/>
              <a:t> storage node)</a:t>
            </a:r>
            <a:endParaRPr lang="en-US" sz="2400" dirty="0"/>
          </a:p>
          <a:p>
            <a:pPr marL="434340" indent="-342900">
              <a:buFont typeface="Wingdings" panose="05000000000000000000" pitchFamily="2" charset="2"/>
              <a:buChar char="§"/>
            </a:pPr>
            <a:r>
              <a:rPr lang="en-US" sz="2400" dirty="0"/>
              <a:t>QB </a:t>
            </a:r>
            <a:r>
              <a:rPr lang="en-US" sz="2400" dirty="0" smtClean="0"/>
              <a:t>is </a:t>
            </a:r>
            <a:r>
              <a:rPr lang="en-US" sz="2400" dirty="0" smtClean="0">
                <a:solidFill>
                  <a:srgbClr val="FF0000"/>
                </a:solidFill>
              </a:rPr>
              <a:t>statically</a:t>
            </a:r>
            <a:r>
              <a:rPr lang="en-US" sz="2400" dirty="0" smtClean="0"/>
              <a:t> </a:t>
            </a:r>
            <a:r>
              <a:rPr lang="en-US" sz="2400" dirty="0"/>
              <a:t>connected to </a:t>
            </a:r>
            <a:r>
              <a:rPr lang="en-US" sz="2400" dirty="0" err="1"/>
              <a:t>V</a:t>
            </a:r>
            <a:r>
              <a:rPr lang="en-US" sz="2400" baseline="-25000" dirty="0" err="1"/>
              <a:t>dd</a:t>
            </a:r>
            <a:endParaRPr lang="en-US" sz="2400" dirty="0" smtClean="0"/>
          </a:p>
        </p:txBody>
      </p:sp>
      <p:sp>
        <p:nvSpPr>
          <p:cNvPr id="20" name="Oval 19"/>
          <p:cNvSpPr/>
          <p:nvPr/>
        </p:nvSpPr>
        <p:spPr>
          <a:xfrm>
            <a:off x="1475656" y="3501008"/>
            <a:ext cx="1078558" cy="10785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41114" y="4294658"/>
            <a:ext cx="1078558" cy="10785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233402" y="5435932"/>
            <a:ext cx="1762534" cy="369332"/>
          </a:xfrm>
          <a:prstGeom prst="rect">
            <a:avLst/>
          </a:prstGeom>
          <a:noFill/>
        </p:spPr>
        <p:txBody>
          <a:bodyPr wrap="none" rtlCol="0">
            <a:spAutoFit/>
          </a:bodyPr>
          <a:lstStyle/>
          <a:p>
            <a:r>
              <a:rPr lang="en-US" dirty="0" smtClean="0"/>
              <a:t>Very low leakage</a:t>
            </a:r>
            <a:endParaRPr lang="en-US" dirty="0"/>
          </a:p>
        </p:txBody>
      </p:sp>
      <p:sp>
        <p:nvSpPr>
          <p:cNvPr id="23" name="TextBox 22"/>
          <p:cNvSpPr txBox="1"/>
          <p:nvPr/>
        </p:nvSpPr>
        <p:spPr>
          <a:xfrm>
            <a:off x="827584" y="5877272"/>
            <a:ext cx="7783349" cy="369332"/>
          </a:xfrm>
          <a:prstGeom prst="rect">
            <a:avLst/>
          </a:prstGeom>
          <a:noFill/>
        </p:spPr>
        <p:txBody>
          <a:bodyPr wrap="none" rtlCol="0">
            <a:spAutoFit/>
          </a:bodyPr>
          <a:lstStyle/>
          <a:p>
            <a:r>
              <a:rPr lang="en-US" dirty="0" smtClean="0"/>
              <a:t>Due to higher leakage current and V(BL) = 0, </a:t>
            </a:r>
            <a:r>
              <a:rPr lang="en-US" dirty="0" smtClean="0"/>
              <a:t>Q </a:t>
            </a:r>
            <a:r>
              <a:rPr lang="en-US" dirty="0" smtClean="0"/>
              <a:t>(dynamic node) </a:t>
            </a:r>
            <a:r>
              <a:rPr lang="en-US" dirty="0" smtClean="0"/>
              <a:t>is kept discharged</a:t>
            </a:r>
            <a:endParaRPr lang="en-US" dirty="0"/>
          </a:p>
        </p:txBody>
      </p:sp>
      <p:cxnSp>
        <p:nvCxnSpPr>
          <p:cNvPr id="25" name="Straight Arrow Connector 24"/>
          <p:cNvCxnSpPr>
            <a:stCxn id="20" idx="5"/>
          </p:cNvCxnSpPr>
          <p:nvPr/>
        </p:nvCxnSpPr>
        <p:spPr>
          <a:xfrm>
            <a:off x="2396263" y="4421615"/>
            <a:ext cx="375537" cy="10143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503911" y="5148954"/>
            <a:ext cx="186400" cy="728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766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proposed 4T SRAM has a fast and reliable write operation:</a:t>
            </a:r>
          </a:p>
          <a:p>
            <a:pPr marL="971550" lvl="1" indent="-514350">
              <a:buFont typeface="+mj-lt"/>
              <a:buAutoNum type="arabicPeriod"/>
            </a:pPr>
            <a:r>
              <a:rPr lang="en-US" dirty="0" smtClean="0"/>
              <a:t>LVT devices have higher ON current than UVT devices</a:t>
            </a:r>
          </a:p>
          <a:p>
            <a:pPr marL="971550" lvl="1" indent="-514350">
              <a:buFont typeface="+mj-lt"/>
              <a:buAutoNum type="arabicPeriod"/>
            </a:pPr>
            <a:r>
              <a:rPr lang="en-US" dirty="0" smtClean="0"/>
              <a:t>Lack of pull-down transistors also helps in improving the write operation</a:t>
            </a:r>
          </a:p>
          <a:p>
            <a:pPr lvl="2"/>
            <a:r>
              <a:rPr lang="en-US" dirty="0" smtClean="0"/>
              <a:t>No fight when writing into the dynamic node</a:t>
            </a:r>
            <a:endParaRPr lang="en-US" dirty="0"/>
          </a:p>
        </p:txBody>
      </p:sp>
      <p:sp>
        <p:nvSpPr>
          <p:cNvPr id="3" name="Title 2"/>
          <p:cNvSpPr>
            <a:spLocks noGrp="1"/>
          </p:cNvSpPr>
          <p:nvPr>
            <p:ph type="title"/>
          </p:nvPr>
        </p:nvSpPr>
        <p:spPr/>
        <p:txBody>
          <a:bodyPr/>
          <a:lstStyle/>
          <a:p>
            <a:r>
              <a:rPr lang="en-US" dirty="0" smtClean="0"/>
              <a:t>Write Operation</a:t>
            </a:r>
            <a:endParaRPr lang="en-US" dirty="0"/>
          </a:p>
        </p:txBody>
      </p:sp>
      <p:sp>
        <p:nvSpPr>
          <p:cNvPr id="4" name="Date Placeholder 3"/>
          <p:cNvSpPr>
            <a:spLocks noGrp="1"/>
          </p:cNvSpPr>
          <p:nvPr>
            <p:ph type="dt" sz="half" idx="10"/>
          </p:nvPr>
        </p:nvSpPr>
        <p:spPr/>
        <p:txBody>
          <a:bodyPr/>
          <a:lstStyle/>
          <a:p>
            <a:fld id="{CE2B95E9-BC0F-41B9-8226-3DC75B818C2B}" type="datetime5">
              <a:rPr lang="en-US" smtClean="0"/>
              <a:t>12-Mar-16</a:t>
            </a:fld>
            <a:endParaRPr lang="de-DE" dirty="0"/>
          </a:p>
        </p:txBody>
      </p:sp>
      <p:sp>
        <p:nvSpPr>
          <p:cNvPr id="5" name="Footer Placeholder 4"/>
          <p:cNvSpPr>
            <a:spLocks noGrp="1"/>
          </p:cNvSpPr>
          <p:nvPr>
            <p:ph type="ftr" sz="quarter" idx="11"/>
          </p:nvPr>
        </p:nvSpPr>
        <p:spPr/>
        <p:txBody>
          <a:bodyPr/>
          <a:lstStyle/>
          <a:p>
            <a:r>
              <a:rPr lang="en-US" smtClean="0"/>
              <a:t>Alireza Shafaei and Massoud Pedram</a:t>
            </a:r>
          </a:p>
          <a:p>
            <a:r>
              <a:rPr lang="en-US" smtClean="0"/>
              <a:t>Department of Electrical Engineering, University of Southern California</a:t>
            </a:r>
            <a:endParaRPr lang="de-DE" dirty="0" smtClean="0"/>
          </a:p>
        </p:txBody>
      </p:sp>
      <p:sp>
        <p:nvSpPr>
          <p:cNvPr id="6" name="Slide Number Placeholder 5"/>
          <p:cNvSpPr>
            <a:spLocks noGrp="1"/>
          </p:cNvSpPr>
          <p:nvPr>
            <p:ph type="sldNum" sz="quarter" idx="12"/>
          </p:nvPr>
        </p:nvSpPr>
        <p:spPr/>
        <p:txBody>
          <a:bodyPr/>
          <a:lstStyle/>
          <a:p>
            <a:fld id="{D1628BF6-67F0-405E-B297-68D77A67C46A}" type="slidenum">
              <a:rPr lang="de-DE" smtClean="0"/>
              <a:pPr/>
              <a:t>8</a:t>
            </a:fld>
            <a:endParaRPr lang="de-DE"/>
          </a:p>
        </p:txBody>
      </p:sp>
    </p:spTree>
    <p:extLst>
      <p:ext uri="{BB962C8B-B14F-4D97-AF65-F5344CB8AC3E}">
        <p14:creationId xmlns:p14="http://schemas.microsoft.com/office/powerpoint/2010/main" val="3375198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DATE Conference Template">
      <a:dk1>
        <a:srgbClr val="000000"/>
      </a:dk1>
      <a:lt1>
        <a:sysClr val="window" lastClr="FFFFFF"/>
      </a:lt1>
      <a:dk2>
        <a:srgbClr val="00456E"/>
      </a:dk2>
      <a:lt2>
        <a:srgbClr val="D8D8D8"/>
      </a:lt2>
      <a:accent1>
        <a:srgbClr val="377ED5"/>
      </a:accent1>
      <a:accent2>
        <a:srgbClr val="D83A36"/>
      </a:accent2>
      <a:accent3>
        <a:srgbClr val="A5DB39"/>
      </a:accent3>
      <a:accent4>
        <a:srgbClr val="7E4CBA"/>
      </a:accent4>
      <a:accent5>
        <a:srgbClr val="FFED00"/>
      </a:accent5>
      <a:accent6>
        <a:srgbClr val="FF963F"/>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3174</Words>
  <Application>Microsoft Office PowerPoint</Application>
  <PresentationFormat>On-screen Show (4:3)</PresentationFormat>
  <Paragraphs>352</Paragraphs>
  <Slides>22</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Cambria Math</vt:lpstr>
      <vt:lpstr>Courier New</vt:lpstr>
      <vt:lpstr>Times New Roman</vt:lpstr>
      <vt:lpstr>Wingdings</vt:lpstr>
      <vt:lpstr>Larissa</vt:lpstr>
      <vt:lpstr>PowerPoint Presentation</vt:lpstr>
      <vt:lpstr>Outline</vt:lpstr>
      <vt:lpstr>Introduction</vt:lpstr>
      <vt:lpstr>Standard 6T SRAM Cell</vt:lpstr>
      <vt:lpstr>Robust SRAM cells</vt:lpstr>
      <vt:lpstr>Proposed Dual-Vt 4T SRAM Cell</vt:lpstr>
      <vt:lpstr>Cell Layout</vt:lpstr>
      <vt:lpstr>Hold Operation</vt:lpstr>
      <vt:lpstr>Write Operation</vt:lpstr>
      <vt:lpstr>Challenges</vt:lpstr>
      <vt:lpstr>Read Operation using Assist Techniques</vt:lpstr>
      <vt:lpstr>Half-selected Cells (HSCs)</vt:lpstr>
      <vt:lpstr>Selective Row Address Decoder</vt:lpstr>
      <vt:lpstr>Simulation Setup: FinFET Devices</vt:lpstr>
      <vt:lpstr>Simulation Setup: SRAM Cells</vt:lpstr>
      <vt:lpstr>Simulation Setup: Process Variations</vt:lpstr>
      <vt:lpstr>Simulation Setup: Cache Memories</vt:lpstr>
      <vt:lpstr>Cell-Level Results: Noise Margins</vt:lpstr>
      <vt:lpstr>Cell-Level Results: Leakage Power</vt:lpstr>
      <vt:lpstr>Cache-Level Results</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DATE Conference Template</dc:title>
  <dc:creator>Jano Gebelein</dc:creator>
  <cp:lastModifiedBy>Alireza Shafaei</cp:lastModifiedBy>
  <cp:revision>198</cp:revision>
  <dcterms:created xsi:type="dcterms:W3CDTF">2012-02-16T16:17:30Z</dcterms:created>
  <dcterms:modified xsi:type="dcterms:W3CDTF">2016-03-12T20:32:17Z</dcterms:modified>
</cp:coreProperties>
</file>